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09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</p:embeddedFont>
    <p:embeddedFont>
      <p:font typeface="Bebas Neue" panose="020B0606020202050201" pitchFamily="34" charset="0"/>
      <p:regular r:id="rId38"/>
    </p:embeddedFont>
    <p:embeddedFont>
      <p:font typeface="Jost" panose="020B0604020202020204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Nunito Light" pitchFamily="2" charset="0"/>
      <p:regular r:id="rId47"/>
      <p:italic r:id="rId48"/>
    </p:embeddedFont>
    <p:embeddedFont>
      <p:font typeface="PT Sans" panose="020B0503020203020204" pitchFamily="34" charset="0"/>
      <p:regular r:id="rId49"/>
      <p:bold r:id="rId50"/>
      <p:italic r:id="rId51"/>
      <p:boldItalic r:id="rId52"/>
    </p:embeddedFont>
    <p:embeddedFont>
      <p:font typeface="Raleway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1075d733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261075d733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61075d733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261075d733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1075d733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261075d733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61075d733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261075d733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1075d733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261075d733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1075d733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261075d7333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1075d733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261075d733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1075d733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g261075d7333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1075d733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261075d7333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61075d733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261075d733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1075d7333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261075d7333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1075d733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261075d733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61075d733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61075d733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1075d733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261075d733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1075d7333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8" name="Google Shape;568;g261075d7333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1075d733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61075d733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1075d7333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261075d7333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1075d7333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261075d7333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61075d733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g261075d733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1075d7333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1" name="Google Shape;621;g261075d7333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1075d733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61075d733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1075d733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261075d733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1075d733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61075d733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1075d733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261075d7333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8800" y="1362775"/>
            <a:ext cx="62664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58200" y="3616000"/>
            <a:ext cx="4227600" cy="4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756850" y="1988525"/>
            <a:ext cx="3579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2"/>
          </p:nvPr>
        </p:nvSpPr>
        <p:spPr>
          <a:xfrm>
            <a:off x="4808159" y="1988525"/>
            <a:ext cx="3579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3"/>
          </p:nvPr>
        </p:nvSpPr>
        <p:spPr>
          <a:xfrm>
            <a:off x="756850" y="3649100"/>
            <a:ext cx="3579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4"/>
          </p:nvPr>
        </p:nvSpPr>
        <p:spPr>
          <a:xfrm>
            <a:off x="4808159" y="3649100"/>
            <a:ext cx="35790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5"/>
          </p:nvPr>
        </p:nvSpPr>
        <p:spPr>
          <a:xfrm>
            <a:off x="1358050" y="1618975"/>
            <a:ext cx="2977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6"/>
          </p:nvPr>
        </p:nvSpPr>
        <p:spPr>
          <a:xfrm>
            <a:off x="1358050" y="3279625"/>
            <a:ext cx="2977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7"/>
          </p:nvPr>
        </p:nvSpPr>
        <p:spPr>
          <a:xfrm>
            <a:off x="5409491" y="1618975"/>
            <a:ext cx="2977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8"/>
          </p:nvPr>
        </p:nvSpPr>
        <p:spPr>
          <a:xfrm>
            <a:off x="5409325" y="3279625"/>
            <a:ext cx="29775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/>
          <p:nvPr/>
        </p:nvSpPr>
        <p:spPr>
          <a:xfrm rot="2934124">
            <a:off x="8162060" y="3665256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-1435175" y="3655700"/>
            <a:ext cx="1896600" cy="18966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 rot="925555">
            <a:off x="-372377" y="-704031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8430775" y="-55682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1"/>
          </p:nvPr>
        </p:nvSpPr>
        <p:spPr>
          <a:xfrm>
            <a:off x="720000" y="1950421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2"/>
          </p:nvPr>
        </p:nvSpPr>
        <p:spPr>
          <a:xfrm>
            <a:off x="3403925" y="1950421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3"/>
          </p:nvPr>
        </p:nvSpPr>
        <p:spPr>
          <a:xfrm>
            <a:off x="720000" y="3642725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subTitle" idx="4"/>
          </p:nvPr>
        </p:nvSpPr>
        <p:spPr>
          <a:xfrm>
            <a:off x="3403925" y="3642715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subTitle" idx="5"/>
          </p:nvPr>
        </p:nvSpPr>
        <p:spPr>
          <a:xfrm>
            <a:off x="5985300" y="1950421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ubTitle" idx="6"/>
          </p:nvPr>
        </p:nvSpPr>
        <p:spPr>
          <a:xfrm>
            <a:off x="5985300" y="3642725"/>
            <a:ext cx="24387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ubTitle" idx="7"/>
          </p:nvPr>
        </p:nvSpPr>
        <p:spPr>
          <a:xfrm>
            <a:off x="724795" y="1654663"/>
            <a:ext cx="242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8"/>
          </p:nvPr>
        </p:nvSpPr>
        <p:spPr>
          <a:xfrm>
            <a:off x="3408875" y="1654663"/>
            <a:ext cx="242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9"/>
          </p:nvPr>
        </p:nvSpPr>
        <p:spPr>
          <a:xfrm>
            <a:off x="5990086" y="1654663"/>
            <a:ext cx="242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ubTitle" idx="13"/>
          </p:nvPr>
        </p:nvSpPr>
        <p:spPr>
          <a:xfrm>
            <a:off x="724796" y="3355414"/>
            <a:ext cx="242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14"/>
          </p:nvPr>
        </p:nvSpPr>
        <p:spPr>
          <a:xfrm>
            <a:off x="3408875" y="3332114"/>
            <a:ext cx="2428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15"/>
          </p:nvPr>
        </p:nvSpPr>
        <p:spPr>
          <a:xfrm>
            <a:off x="5990086" y="3355414"/>
            <a:ext cx="2429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/>
          <p:nvPr/>
        </p:nvSpPr>
        <p:spPr>
          <a:xfrm rot="-8782336">
            <a:off x="8507508" y="3695295"/>
            <a:ext cx="1758955" cy="1758955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8031574" y="4604000"/>
            <a:ext cx="970800" cy="970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 rot="4518705" flipH="1">
            <a:off x="-553322" y="4076004"/>
            <a:ext cx="1292723" cy="1699628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8031575" y="-63695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 rot="-8782336">
            <a:off x="-852017" y="-735380"/>
            <a:ext cx="1758955" cy="1758955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-1088250" y="-19851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4871650" y="539500"/>
            <a:ext cx="3559200" cy="994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95959">
                <a:alpha val="4980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13225" y="1077538"/>
            <a:ext cx="36555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13225" y="3255363"/>
            <a:ext cx="36555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>
            <a:spLocks noGrp="1"/>
          </p:cNvSpPr>
          <p:nvPr>
            <p:ph type="pic" idx="2"/>
          </p:nvPr>
        </p:nvSpPr>
        <p:spPr>
          <a:xfrm>
            <a:off x="4901000" y="533850"/>
            <a:ext cx="3129000" cy="4075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595959">
                <a:alpha val="49803"/>
              </a:srgb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hasCustomPrompt="1"/>
          </p:nvPr>
        </p:nvSpPr>
        <p:spPr>
          <a:xfrm>
            <a:off x="1284000" y="1291175"/>
            <a:ext cx="6576000" cy="1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2093250" y="3056375"/>
            <a:ext cx="4957500" cy="49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3733975" y="552112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3733975" y="1288076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 idx="2"/>
          </p:nvPr>
        </p:nvSpPr>
        <p:spPr>
          <a:xfrm>
            <a:off x="3733975" y="1904368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3"/>
          </p:nvPr>
        </p:nvSpPr>
        <p:spPr>
          <a:xfrm>
            <a:off x="3733975" y="2640332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 idx="4"/>
          </p:nvPr>
        </p:nvSpPr>
        <p:spPr>
          <a:xfrm>
            <a:off x="3733975" y="3256624"/>
            <a:ext cx="46968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5"/>
          </p:nvPr>
        </p:nvSpPr>
        <p:spPr>
          <a:xfrm>
            <a:off x="3733975" y="3992588"/>
            <a:ext cx="4696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>
            <a:spLocks noGrp="1"/>
          </p:cNvSpPr>
          <p:nvPr>
            <p:ph type="pic" idx="6"/>
          </p:nvPr>
        </p:nvSpPr>
        <p:spPr>
          <a:xfrm>
            <a:off x="410700" y="753450"/>
            <a:ext cx="3642600" cy="36366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20000"/>
              </a:schemeClr>
            </a:outerShdw>
          </a:effectLst>
        </p:spPr>
      </p:sp>
      <p:sp>
        <p:nvSpPr>
          <p:cNvPr id="142" name="Google Shape;142;p18"/>
          <p:cNvSpPr/>
          <p:nvPr/>
        </p:nvSpPr>
        <p:spPr>
          <a:xfrm>
            <a:off x="-1322975" y="45458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 rot="-6146075">
            <a:off x="8303073" y="-1431109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8174825" y="-11636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531300" y="17335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938500" y="362917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2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3"/>
          </p:nvPr>
        </p:nvSpPr>
        <p:spPr>
          <a:xfrm>
            <a:off x="4078200" y="17335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"/>
          </p:nvPr>
        </p:nvSpPr>
        <p:spPr>
          <a:xfrm>
            <a:off x="3485400" y="362917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5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6"/>
          </p:nvPr>
        </p:nvSpPr>
        <p:spPr>
          <a:xfrm>
            <a:off x="6625100" y="17335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7"/>
          </p:nvPr>
        </p:nvSpPr>
        <p:spPr>
          <a:xfrm>
            <a:off x="6032300" y="362917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8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/>
          <p:nvPr/>
        </p:nvSpPr>
        <p:spPr>
          <a:xfrm rot="-9609622" flipH="1">
            <a:off x="-435239" y="221709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 rot="-6146075">
            <a:off x="-1740077" y="-167998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-1263575" y="43497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/>
          <p:nvPr/>
        </p:nvSpPr>
        <p:spPr>
          <a:xfrm rot="-9609622" flipH="1">
            <a:off x="8290636" y="4015659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262925" y="-10796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713225" y="1708625"/>
            <a:ext cx="35979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1"/>
          </p:nvPr>
        </p:nvSpPr>
        <p:spPr>
          <a:xfrm>
            <a:off x="713225" y="2771825"/>
            <a:ext cx="35979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/>
          <p:nvPr/>
        </p:nvSpPr>
        <p:spPr>
          <a:xfrm rot="-6146075">
            <a:off x="7441148" y="3796391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8351552" y="3477450"/>
            <a:ext cx="646800" cy="646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 rot="-9609622" flipH="1">
            <a:off x="8680736" y="-736316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-960650" y="42499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/>
          <p:nvPr/>
        </p:nvSpPr>
        <p:spPr>
          <a:xfrm rot="-9609622" flipH="1">
            <a:off x="-563239" y="-610216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 rot="-6146075">
            <a:off x="-1684077" y="-194353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2"/>
          <p:cNvSpPr/>
          <p:nvPr/>
        </p:nvSpPr>
        <p:spPr>
          <a:xfrm rot="-9609622" flipH="1">
            <a:off x="8370961" y="4034384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168988" y="-1020125"/>
            <a:ext cx="1868400" cy="1868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-279000" y="4440800"/>
            <a:ext cx="898200" cy="8868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20000" y="1129376"/>
            <a:ext cx="7704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925555">
            <a:off x="-357489" y="4086044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rot="-8782336">
            <a:off x="-832242" y="-870480"/>
            <a:ext cx="1758955" cy="1758955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 rot="-2537566">
            <a:off x="8193333" y="-1221537"/>
            <a:ext cx="1752893" cy="2304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651900" y="445025"/>
            <a:ext cx="78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/>
          <p:nvPr/>
        </p:nvSpPr>
        <p:spPr>
          <a:xfrm rot="-9313051">
            <a:off x="-1275047" y="-1355324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 rot="-9609622" flipH="1">
            <a:off x="8561586" y="4112609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-621500" y="4517175"/>
            <a:ext cx="1606200" cy="16062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8311613" y="-1172200"/>
            <a:ext cx="1868400" cy="1868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 rot="-6146075">
            <a:off x="8426073" y="2274316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/>
          <p:nvPr/>
        </p:nvSpPr>
        <p:spPr>
          <a:xfrm rot="-9609622" flipH="1">
            <a:off x="-146539" y="-742091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-952275" y="4601950"/>
            <a:ext cx="2063400" cy="20634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/>
          <p:nvPr/>
        </p:nvSpPr>
        <p:spPr>
          <a:xfrm rot="-9609622" flipH="1">
            <a:off x="8607873" y="4248009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8104988" y="-1031025"/>
            <a:ext cx="1868400" cy="18684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 rot="-6146075">
            <a:off x="-1876052" y="-214393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 rot="-6146075">
            <a:off x="7491448" y="4691241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7831150" y="-13525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-956850" y="44051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5"/>
          <p:cNvSpPr/>
          <p:nvPr/>
        </p:nvSpPr>
        <p:spPr>
          <a:xfrm rot="-9313051">
            <a:off x="-991797" y="-1017849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/>
          <p:nvPr/>
        </p:nvSpPr>
        <p:spPr>
          <a:xfrm rot="-6146075">
            <a:off x="7900498" y="3437116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"/>
          </p:nvPr>
        </p:nvSpPr>
        <p:spPr>
          <a:xfrm>
            <a:off x="5055284" y="3847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ubTitle" idx="2"/>
          </p:nvPr>
        </p:nvSpPr>
        <p:spPr>
          <a:xfrm>
            <a:off x="1583300" y="384762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3"/>
          </p:nvPr>
        </p:nvSpPr>
        <p:spPr>
          <a:xfrm>
            <a:off x="5055275" y="32749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4"/>
          </p:nvPr>
        </p:nvSpPr>
        <p:spPr>
          <a:xfrm>
            <a:off x="1583075" y="327492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2347950" y="539500"/>
            <a:ext cx="44481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/>
          <p:nvPr/>
        </p:nvSpPr>
        <p:spPr>
          <a:xfrm>
            <a:off x="2099100" y="3676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2"/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includes icons by </a:t>
            </a:r>
            <a:r>
              <a:rPr lang="en" sz="1000" b="1" i="0" u="sng" strike="noStrike" cap="none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3"/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rPr>
              <a:t>, and infographics &amp; images by </a:t>
            </a:r>
            <a:r>
              <a:rPr lang="en" sz="1000" b="1" i="0" u="sng" strike="noStrike" cap="none">
                <a:solidFill>
                  <a:schemeClr val="hlink"/>
                </a:solidFill>
                <a:latin typeface="Jost"/>
                <a:ea typeface="Jost"/>
                <a:cs typeface="Jost"/>
                <a:sym typeface="Jost"/>
                <a:hlinkClick r:id="rId4"/>
              </a:rPr>
              <a:t>Freepik</a:t>
            </a:r>
            <a:r>
              <a:rPr lang="en" sz="1000" b="0" i="0" u="sng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rPr>
              <a:t> </a:t>
            </a:r>
            <a:endParaRPr sz="1000" b="1" i="0" u="sng" strike="noStrike" cap="none">
              <a:solidFill>
                <a:schemeClr val="accent1"/>
              </a:solidFill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720000" y="1129374"/>
            <a:ext cx="7704000" cy="30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1pPr>
            <a:lvl2pPr marL="914400" lvl="1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/>
          <p:nvPr/>
        </p:nvSpPr>
        <p:spPr>
          <a:xfrm rot="-9609622" flipH="1">
            <a:off x="-593989" y="-310316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 rot="-6146075">
            <a:off x="-1748027" y="-1990159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/>
          <p:nvPr/>
        </p:nvSpPr>
        <p:spPr>
          <a:xfrm rot="-9609622" flipH="1">
            <a:off x="7893761" y="4126784"/>
            <a:ext cx="1292740" cy="169963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8332900" y="3298450"/>
            <a:ext cx="923100" cy="923100"/>
          </a:xfrm>
          <a:prstGeom prst="donut">
            <a:avLst>
              <a:gd name="adj" fmla="val 7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-203100" y="4300150"/>
            <a:ext cx="923100" cy="923100"/>
          </a:xfrm>
          <a:prstGeom prst="donut">
            <a:avLst>
              <a:gd name="adj" fmla="val 71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 rot="-6146075">
            <a:off x="8303073" y="-1431109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/>
          <p:nvPr/>
        </p:nvSpPr>
        <p:spPr>
          <a:xfrm rot="-6145876">
            <a:off x="-251580" y="4011032"/>
            <a:ext cx="2140586" cy="2140586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/>
          <p:nvPr/>
        </p:nvSpPr>
        <p:spPr>
          <a:xfrm rot="-9313205">
            <a:off x="-1228996" y="-177559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/>
          <p:nvPr/>
        </p:nvSpPr>
        <p:spPr>
          <a:xfrm rot="-9313068">
            <a:off x="8201124" y="4357553"/>
            <a:ext cx="1190209" cy="1161084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830425" y="-20962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 rot="-6146075">
            <a:off x="6387548" y="4518791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/>
          <p:nvPr/>
        </p:nvSpPr>
        <p:spPr>
          <a:xfrm rot="8927291" flipH="1">
            <a:off x="8250938" y="3920420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/>
          <p:nvPr/>
        </p:nvSpPr>
        <p:spPr>
          <a:xfrm rot="8927291" flipH="1">
            <a:off x="66863" y="-959555"/>
            <a:ext cx="1292721" cy="1699602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-1378525" y="422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6989200" y="-187397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lt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2"/>
          </p:nvPr>
        </p:nvSpPr>
        <p:spPr>
          <a:xfrm>
            <a:off x="158887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3"/>
          </p:nvPr>
        </p:nvSpPr>
        <p:spPr>
          <a:xfrm>
            <a:off x="15889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4"/>
          </p:nvPr>
        </p:nvSpPr>
        <p:spPr>
          <a:xfrm>
            <a:off x="4168200" y="1656975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5"/>
          </p:nvPr>
        </p:nvSpPr>
        <p:spPr>
          <a:xfrm>
            <a:off x="4168200" y="3329842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6"/>
          </p:nvPr>
        </p:nvSpPr>
        <p:spPr>
          <a:xfrm>
            <a:off x="6820425" y="1656970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7"/>
          </p:nvPr>
        </p:nvSpPr>
        <p:spPr>
          <a:xfrm>
            <a:off x="6820425" y="332984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713225" y="212605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8"/>
          </p:nvPr>
        </p:nvSpPr>
        <p:spPr>
          <a:xfrm>
            <a:off x="3329000" y="212605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9"/>
          </p:nvPr>
        </p:nvSpPr>
        <p:spPr>
          <a:xfrm>
            <a:off x="5944775" y="212605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3"/>
          </p:nvPr>
        </p:nvSpPr>
        <p:spPr>
          <a:xfrm>
            <a:off x="713225" y="379900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4"/>
          </p:nvPr>
        </p:nvSpPr>
        <p:spPr>
          <a:xfrm>
            <a:off x="3329000" y="379900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5"/>
          </p:nvPr>
        </p:nvSpPr>
        <p:spPr>
          <a:xfrm>
            <a:off x="5944775" y="379900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 rot="-6145994">
            <a:off x="8503768" y="3987840"/>
            <a:ext cx="1482570" cy="1482570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430775" y="279835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-813350" y="4604000"/>
            <a:ext cx="1767000" cy="1767000"/>
          </a:xfrm>
          <a:prstGeom prst="donut">
            <a:avLst>
              <a:gd name="adj" fmla="val 8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651950" y="1059000"/>
            <a:ext cx="5840100" cy="2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2369400" y="3413400"/>
            <a:ext cx="44052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25" y="2468700"/>
            <a:ext cx="50676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 idx="2"/>
          </p:nvPr>
        </p:nvSpPr>
        <p:spPr>
          <a:xfrm>
            <a:off x="713225" y="1020600"/>
            <a:ext cx="16302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3"/>
          </p:nvPr>
        </p:nvSpPr>
        <p:spPr>
          <a:xfrm>
            <a:off x="5641700" y="1047150"/>
            <a:ext cx="2486100" cy="31023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7647"/>
              </a:scheme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4865700" y="1820025"/>
            <a:ext cx="3331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2"/>
          </p:nvPr>
        </p:nvSpPr>
        <p:spPr>
          <a:xfrm>
            <a:off x="946975" y="1820025"/>
            <a:ext cx="3331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 rot="4518705" flipH="1">
            <a:off x="-553322" y="4076004"/>
            <a:ext cx="1292723" cy="1699628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892887" y="-6369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7938600" y="4084963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7938600" y="-63695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1"/>
          </p:nvPr>
        </p:nvSpPr>
        <p:spPr>
          <a:xfrm>
            <a:off x="4027625" y="1942500"/>
            <a:ext cx="4294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>
            <a:spLocks noGrp="1"/>
          </p:cNvSpPr>
          <p:nvPr>
            <p:ph type="pic" idx="2"/>
          </p:nvPr>
        </p:nvSpPr>
        <p:spPr>
          <a:xfrm>
            <a:off x="802925" y="1323875"/>
            <a:ext cx="3099900" cy="3102300"/>
          </a:xfrm>
          <a:prstGeom prst="ellipse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17647"/>
              </a:schemeClr>
            </a:outerShdw>
          </a:effectLst>
        </p:spPr>
      </p:sp>
      <p:sp>
        <p:nvSpPr>
          <p:cNvPr id="59" name="Google Shape;59;p8"/>
          <p:cNvSpPr/>
          <p:nvPr/>
        </p:nvSpPr>
        <p:spPr>
          <a:xfrm>
            <a:off x="-1227337" y="-1020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254625" y="130800"/>
            <a:ext cx="8634900" cy="4881900"/>
          </a:xfrm>
          <a:prstGeom prst="roundRect">
            <a:avLst>
              <a:gd name="adj" fmla="val 5931"/>
            </a:avLst>
          </a:prstGeom>
          <a:solidFill>
            <a:schemeClr val="dk1"/>
          </a:solidFill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5006776" y="2652775"/>
            <a:ext cx="26610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2"/>
          </p:nvPr>
        </p:nvSpPr>
        <p:spPr>
          <a:xfrm>
            <a:off x="1464413" y="2652775"/>
            <a:ext cx="26610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3"/>
          </p:nvPr>
        </p:nvSpPr>
        <p:spPr>
          <a:xfrm>
            <a:off x="1464413" y="2093875"/>
            <a:ext cx="2661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4"/>
          </p:nvPr>
        </p:nvSpPr>
        <p:spPr>
          <a:xfrm>
            <a:off x="5006776" y="2093875"/>
            <a:ext cx="2661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rot="6443641" flipH="1">
            <a:off x="8558176" y="2947348"/>
            <a:ext cx="1292716" cy="1699574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8107600" y="-13527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-1176275" y="4286225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ubTitle" idx="1"/>
          </p:nvPr>
        </p:nvSpPr>
        <p:spPr>
          <a:xfrm>
            <a:off x="716650" y="2658227"/>
            <a:ext cx="23610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2"/>
          </p:nvPr>
        </p:nvSpPr>
        <p:spPr>
          <a:xfrm>
            <a:off x="3391550" y="2658229"/>
            <a:ext cx="23610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3"/>
          </p:nvPr>
        </p:nvSpPr>
        <p:spPr>
          <a:xfrm>
            <a:off x="6066350" y="2658227"/>
            <a:ext cx="2361000" cy="1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4"/>
          </p:nvPr>
        </p:nvSpPr>
        <p:spPr>
          <a:xfrm>
            <a:off x="716650" y="2099325"/>
            <a:ext cx="2361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ubTitle" idx="5"/>
          </p:nvPr>
        </p:nvSpPr>
        <p:spPr>
          <a:xfrm>
            <a:off x="3391550" y="2099325"/>
            <a:ext cx="2361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6"/>
          </p:nvPr>
        </p:nvSpPr>
        <p:spPr>
          <a:xfrm>
            <a:off x="6066350" y="2099325"/>
            <a:ext cx="2361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8035875" y="-1232550"/>
            <a:ext cx="2197800" cy="21702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 rot="-8782336">
            <a:off x="-1091992" y="-1026930"/>
            <a:ext cx="1758955" cy="1758955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-1548625" y="-14142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rot="-4885640">
            <a:off x="-743708" y="4248221"/>
            <a:ext cx="1581873" cy="1562144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●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○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Jost"/>
              <a:buChar char="■"/>
              <a:defRPr sz="1300" b="0" i="0" u="none" strike="noStrike" cap="none">
                <a:solidFill>
                  <a:schemeClr val="l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  <p:sldLayoutId id="2147483677" r:id="rId27"/>
    <p:sldLayoutId id="2147483678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10554375" y="1445325"/>
            <a:ext cx="1236000" cy="421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/>
          <p:nvPr/>
        </p:nvSpPr>
        <p:spPr>
          <a:xfrm rot="-9313205">
            <a:off x="-749846" y="-738649"/>
            <a:ext cx="2769283" cy="270189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ctrTitle"/>
          </p:nvPr>
        </p:nvSpPr>
        <p:spPr>
          <a:xfrm>
            <a:off x="1438800" y="1362775"/>
            <a:ext cx="62664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000" b="0"/>
              <a:t>AIML CA2 </a:t>
            </a:r>
            <a:endParaRPr sz="7000" b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/>
              <a:t>Time Series </a:t>
            </a:r>
            <a:endParaRPr sz="30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/>
              <a:t>&amp; Unsupervised Learning</a:t>
            </a:r>
            <a:endParaRPr sz="3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subTitle" idx="1"/>
          </p:nvPr>
        </p:nvSpPr>
        <p:spPr>
          <a:xfrm>
            <a:off x="2458200" y="3616000"/>
            <a:ext cx="4227600" cy="4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By Ashley Bai (P2237871, DAAAFT2A04)</a:t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8107875" y="4037800"/>
            <a:ext cx="1581900" cy="1562100"/>
          </a:xfrm>
          <a:prstGeom prst="ellipse">
            <a:avLst/>
          </a:pr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7816850" y="28570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/>
          <p:nvPr/>
        </p:nvSpPr>
        <p:spPr>
          <a:xfrm rot="10800000">
            <a:off x="437675" y="4078250"/>
            <a:ext cx="777132" cy="793076"/>
          </a:xfrm>
          <a:custGeom>
            <a:avLst/>
            <a:gdLst/>
            <a:ahLst/>
            <a:cxnLst/>
            <a:rect l="l" t="t" r="r" b="b"/>
            <a:pathLst>
              <a:path w="66922" h="68295" fill="none" extrusionOk="0">
                <a:moveTo>
                  <a:pt x="1" y="1"/>
                </a:moveTo>
                <a:lnTo>
                  <a:pt x="45079" y="1"/>
                </a:lnTo>
                <a:cubicBezTo>
                  <a:pt x="57141" y="1"/>
                  <a:pt x="66921" y="9781"/>
                  <a:pt x="66921" y="21843"/>
                </a:cubicBezTo>
                <a:lnTo>
                  <a:pt x="66921" y="68294"/>
                </a:lnTo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211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2"/>
          <p:cNvSpPr/>
          <p:nvPr/>
        </p:nvSpPr>
        <p:spPr>
          <a:xfrm rot="6443641" flipH="1">
            <a:off x="-718699" y="-257627"/>
            <a:ext cx="1292716" cy="1699574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Time Series Data</a:t>
            </a:r>
            <a:endParaRPr sz="2500"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75" y="1253125"/>
            <a:ext cx="7442048" cy="2963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>
            <a:spLocks noGrp="1"/>
          </p:cNvSpPr>
          <p:nvPr>
            <p:ph type="subTitle" idx="3"/>
          </p:nvPr>
        </p:nvSpPr>
        <p:spPr>
          <a:xfrm>
            <a:off x="589050" y="2829400"/>
            <a:ext cx="3784500" cy="19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000" b="1"/>
              <a:t>Trend:</a:t>
            </a:r>
            <a:endParaRPr sz="1000"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 u="sng"/>
              <a:t>No clear </a:t>
            </a:r>
            <a:r>
              <a:rPr lang="en" sz="1000"/>
              <a:t>upward or downward trend, data is fluctuating from 1990 to 2023.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Seasonality: </a:t>
            </a:r>
            <a:endParaRPr sz="1000"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Seasonality is not clearly observed here. 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No distinct repeating patterns of similar magnitude at regular intervals.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Outlier: </a:t>
            </a:r>
            <a:endParaRPr sz="1000"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Spike observed in 2014 (more than 45 tons).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Variability: </a:t>
            </a:r>
            <a:endParaRPr sz="1000" b="1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000"/>
              <a:t>Presence of variability is observed, random variation.</a:t>
            </a:r>
            <a:r>
              <a:rPr lang="en" sz="1100"/>
              <a:t> </a:t>
            </a:r>
            <a:endParaRPr sz="1100"/>
          </a:p>
        </p:txBody>
      </p:sp>
      <p:sp>
        <p:nvSpPr>
          <p:cNvPr id="358" name="Google Shape;358;p43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1. Line Plot</a:t>
            </a:r>
            <a:endParaRPr sz="1400"/>
          </a:p>
        </p:txBody>
      </p:sp>
      <p:cxnSp>
        <p:nvCxnSpPr>
          <p:cNvPr id="359" name="Google Shape;359;p43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0" name="Google Shape;360;p43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Gas Consumption</a:t>
            </a:r>
            <a:endParaRPr sz="2500"/>
          </a:p>
        </p:txBody>
      </p:sp>
      <p:pic>
        <p:nvPicPr>
          <p:cNvPr id="361" name="Google Shape;3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913098" cy="145731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3" name="Google Shape;363;p43"/>
          <p:cNvSpPr txBox="1">
            <a:spLocks noGrp="1"/>
          </p:cNvSpPr>
          <p:nvPr>
            <p:ph type="subTitle" idx="3"/>
          </p:nvPr>
        </p:nvSpPr>
        <p:spPr>
          <a:xfrm>
            <a:off x="4771650" y="2829395"/>
            <a:ext cx="37845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could be a possibility of seasonality, although not much distinct pattern due to the spike in 2014 february. 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Need to do further visualizations to back this up.  </a:t>
            </a:r>
            <a:endParaRPr sz="1000"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2. Seasonal Plot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subTitle" idx="3"/>
          </p:nvPr>
        </p:nvSpPr>
        <p:spPr>
          <a:xfrm>
            <a:off x="258775" y="2829400"/>
            <a:ext cx="40680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We can observe variations in gas consumption from 1990 to 2023, as evident in the differing heights of the boxplots.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wider boxes indicate increased variability in consumption, suggesting fluctuations in gas consumption.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are a few outliers for various years, potentially indicating unique events or circumstances. </a:t>
            </a:r>
            <a:endParaRPr sz="1000" b="1"/>
          </a:p>
        </p:txBody>
      </p:sp>
      <p:sp>
        <p:nvSpPr>
          <p:cNvPr id="370" name="Google Shape;370;p44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3. Box Plot</a:t>
            </a:r>
            <a:endParaRPr sz="1400"/>
          </a:p>
        </p:txBody>
      </p:sp>
      <p:cxnSp>
        <p:nvCxnSpPr>
          <p:cNvPr id="371" name="Google Shape;371;p44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2" name="Google Shape;372;p44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Gas Consumption</a:t>
            </a:r>
            <a:endParaRPr sz="2500"/>
          </a:p>
        </p:txBody>
      </p:sp>
      <p:sp>
        <p:nvSpPr>
          <p:cNvPr id="373" name="Google Shape;373;p44"/>
          <p:cNvSpPr txBox="1">
            <a:spLocks noGrp="1"/>
          </p:cNvSpPr>
          <p:nvPr>
            <p:ph type="subTitle" idx="3"/>
          </p:nvPr>
        </p:nvSpPr>
        <p:spPr>
          <a:xfrm>
            <a:off x="4572150" y="2829400"/>
            <a:ext cx="41115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Right-skewed distribution (positively-skewed), with majority of values clustered towards the lower end of consumption.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Most instances observe relatively lower gas consumption levels.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is an outlier bin of 45 tons. 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minority instance of higher gas consumption levels could be due to specific events or circumstances. 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Mean &gt; median.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is higher variability. 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74" name="Google Shape;374;p44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4. Histogram</a:t>
            </a:r>
            <a:endParaRPr sz="1400"/>
          </a:p>
        </p:txBody>
      </p:sp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6" name="Google Shape;3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>
            <a:spLocks noGrp="1"/>
          </p:cNvSpPr>
          <p:nvPr>
            <p:ph type="subTitle" idx="3"/>
          </p:nvPr>
        </p:nvSpPr>
        <p:spPr>
          <a:xfrm>
            <a:off x="384200" y="2801350"/>
            <a:ext cx="40680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</a:t>
            </a:r>
            <a:r>
              <a:rPr lang="en" sz="900" u="sng"/>
              <a:t> ACF plot</a:t>
            </a:r>
            <a:r>
              <a:rPr lang="en" sz="900"/>
              <a:t> displays the correlation between the time series at a specific lag and the time series at lag 0 (itself).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ACF values is seen to </a:t>
            </a:r>
            <a:r>
              <a:rPr lang="en" sz="900" b="1"/>
              <a:t>decay slowly</a:t>
            </a:r>
            <a:r>
              <a:rPr lang="en" sz="900"/>
              <a:t>, indicating possible presence of trend/seasonality.</a:t>
            </a:r>
            <a:endParaRPr sz="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 </a:t>
            </a:r>
            <a:r>
              <a:rPr lang="en" sz="900" u="sng"/>
              <a:t>PACF plot</a:t>
            </a:r>
            <a:r>
              <a:rPr lang="en" sz="900"/>
              <a:t> focuses on the direct relationship between 2 data points while accounting for the influence of the intervening lags. 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In the plot, there is </a:t>
            </a:r>
            <a:r>
              <a:rPr lang="en" sz="900" b="1"/>
              <a:t>a spike at lag 1</a:t>
            </a:r>
            <a:r>
              <a:rPr lang="en" sz="900"/>
              <a:t>, and then gradually decreases with no other significant spikes, suggesting an </a:t>
            </a:r>
            <a:r>
              <a:rPr lang="en" sz="900" b="1"/>
              <a:t>AR(1) process</a:t>
            </a:r>
            <a:r>
              <a:rPr lang="en" sz="900"/>
              <a:t>.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82" name="Google Shape;382;p45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2588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5. ACF and PACF Plot</a:t>
            </a:r>
            <a:endParaRPr sz="1400"/>
          </a:p>
        </p:txBody>
      </p:sp>
      <p:cxnSp>
        <p:nvCxnSpPr>
          <p:cNvPr id="383" name="Google Shape;383;p45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Gas Consumption</a:t>
            </a:r>
            <a:endParaRPr sz="2500"/>
          </a:p>
        </p:txBody>
      </p:sp>
      <p:sp>
        <p:nvSpPr>
          <p:cNvPr id="385" name="Google Shape;385;p45"/>
          <p:cNvSpPr txBox="1">
            <a:spLocks noGrp="1"/>
          </p:cNvSpPr>
          <p:nvPr>
            <p:ph type="subTitle" idx="3"/>
          </p:nvPr>
        </p:nvSpPr>
        <p:spPr>
          <a:xfrm>
            <a:off x="4671250" y="2773300"/>
            <a:ext cx="4111500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Trend: </a:t>
            </a:r>
            <a:endParaRPr sz="900"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No trend.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Seasonality: </a:t>
            </a:r>
            <a:endParaRPr sz="900"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Regular fluctuations that repeat over time, indicating </a:t>
            </a:r>
            <a:r>
              <a:rPr lang="en" sz="900" b="1"/>
              <a:t>presence of seasonality. </a:t>
            </a:r>
            <a:endParaRPr sz="900"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seasonality might indicate higher consumption during certain months, like colder months leading to increased heating demand.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Residuals: </a:t>
            </a:r>
            <a:endParaRPr sz="900" b="1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residuals exhibit </a:t>
            </a:r>
            <a:r>
              <a:rPr lang="en" sz="900" b="1"/>
              <a:t>fluctuations around zero</a:t>
            </a:r>
            <a:r>
              <a:rPr lang="en" sz="900"/>
              <a:t>, suggesting that most of the systematic patterns have been captured by the trend and seasonality components.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86" name="Google Shape;386;p45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2672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6. Decomposition Plot</a:t>
            </a:r>
            <a:endParaRPr sz="1400"/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999300"/>
            <a:ext cx="3913098" cy="14973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999300"/>
            <a:ext cx="3913098" cy="1497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6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Electricity Consumption</a:t>
            </a:r>
            <a:endParaRPr sz="2500"/>
          </a:p>
        </p:txBody>
      </p:sp>
      <p:sp>
        <p:nvSpPr>
          <p:cNvPr id="395" name="Google Shape;395;p46"/>
          <p:cNvSpPr/>
          <p:nvPr/>
        </p:nvSpPr>
        <p:spPr>
          <a:xfrm rot="-8782234">
            <a:off x="7694185" y="3812818"/>
            <a:ext cx="2201440" cy="2201440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6"/>
          <p:cNvSpPr txBox="1">
            <a:spLocks noGrp="1"/>
          </p:cNvSpPr>
          <p:nvPr>
            <p:ph type="subTitle" idx="3"/>
          </p:nvPr>
        </p:nvSpPr>
        <p:spPr>
          <a:xfrm>
            <a:off x="525950" y="2829400"/>
            <a:ext cx="3784500" cy="1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900" b="1"/>
              <a:t>Trend:</a:t>
            </a:r>
            <a:endParaRPr sz="900" b="1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Clear </a:t>
            </a:r>
            <a:r>
              <a:rPr lang="en" sz="900" u="sng"/>
              <a:t>upward</a:t>
            </a:r>
            <a:r>
              <a:rPr lang="en" sz="900"/>
              <a:t> trend, indicating an increase in electricity consumption from 1990 to 2023. 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Seasonality: </a:t>
            </a:r>
            <a:endParaRPr sz="900" b="1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Seasonality is observed, as there are repeating patterns of similar magnitude at regular intervals, moving in an upward trend.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Outlier: </a:t>
            </a:r>
            <a:endParaRPr sz="900" b="1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No outlier/extreme points observed. 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Variability: </a:t>
            </a:r>
            <a:endParaRPr sz="900" b="1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900"/>
              <a:t>Presence of </a:t>
            </a:r>
            <a:r>
              <a:rPr lang="en" sz="900" u="sng"/>
              <a:t>both</a:t>
            </a:r>
            <a:r>
              <a:rPr lang="en" sz="900"/>
              <a:t> short-term fluctuations and longer-term trends. </a:t>
            </a:r>
            <a:endParaRPr sz="9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900"/>
              <a:t>The variability is moderate as spread of data points around / is decent. 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97" name="Google Shape;397;p46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1. Line Plot</a:t>
            </a:r>
            <a:endParaRPr sz="1400"/>
          </a:p>
        </p:txBody>
      </p:sp>
      <p:cxnSp>
        <p:nvCxnSpPr>
          <p:cNvPr id="398" name="Google Shape;398;p46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46"/>
          <p:cNvSpPr txBox="1">
            <a:spLocks noGrp="1"/>
          </p:cNvSpPr>
          <p:nvPr>
            <p:ph type="subTitle" idx="3"/>
          </p:nvPr>
        </p:nvSpPr>
        <p:spPr>
          <a:xfrm>
            <a:off x="4601500" y="2829400"/>
            <a:ext cx="3992400" cy="20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plot shows a </a:t>
            </a:r>
            <a:r>
              <a:rPr lang="en" sz="900" b="1"/>
              <a:t>recurring pattern that recurs across each year, in an upward direction</a:t>
            </a:r>
            <a:r>
              <a:rPr lang="en" sz="900"/>
              <a:t>.</a:t>
            </a:r>
            <a:endParaRPr sz="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Cyclic patterns are observed -&gt; seasonality 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plot's consistent peaks and troughs suggest a consistent monthly cycle in electricity consumption.</a:t>
            </a:r>
            <a:endParaRPr sz="9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Notably, the months of December, January, February stand out as periods of elevated consumption, potentially associated with cooler weather and increased demand for heating systems and appliances.</a:t>
            </a:r>
            <a:endParaRPr sz="9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Spring months have decent electricity consumption levels. 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00" name="Google Shape;400;p46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2. Seasonal Plot</a:t>
            </a:r>
            <a:endParaRPr sz="1400"/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2" name="Google Shape;40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Electricity Consumption</a:t>
            </a:r>
            <a:endParaRPr sz="2500"/>
          </a:p>
        </p:txBody>
      </p:sp>
      <p:sp>
        <p:nvSpPr>
          <p:cNvPr id="409" name="Google Shape;409;p47"/>
          <p:cNvSpPr/>
          <p:nvPr/>
        </p:nvSpPr>
        <p:spPr>
          <a:xfrm rot="-8782234">
            <a:off x="7694185" y="3812818"/>
            <a:ext cx="2201440" cy="2201440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7"/>
          <p:cNvSpPr txBox="1">
            <a:spLocks noGrp="1"/>
          </p:cNvSpPr>
          <p:nvPr>
            <p:ph type="subTitle" idx="3"/>
          </p:nvPr>
        </p:nvSpPr>
        <p:spPr>
          <a:xfrm>
            <a:off x="258775" y="2829400"/>
            <a:ext cx="40680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Variation of electricity consumption levels seem to increase over the years. 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is a relatively consistent pattern, where the fluctuations of heights of box plots seem to be quite consistent. 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There are no outliers. 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3. Box Plot</a:t>
            </a:r>
            <a:endParaRPr sz="1400"/>
          </a:p>
        </p:txBody>
      </p:sp>
      <p:cxnSp>
        <p:nvCxnSpPr>
          <p:cNvPr id="412" name="Google Shape;412;p47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3" name="Google Shape;413;p47"/>
          <p:cNvSpPr txBox="1">
            <a:spLocks noGrp="1"/>
          </p:cNvSpPr>
          <p:nvPr>
            <p:ph type="subTitle" idx="3"/>
          </p:nvPr>
        </p:nvSpPr>
        <p:spPr>
          <a:xfrm>
            <a:off x="4572150" y="2829400"/>
            <a:ext cx="433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Symmetric distribution (normal), with majority of values clustered towards the lower end of consumption, indicating a balanced distribution of electricity consumption levels.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Most common electricity consumption value seems to be 900 MWh.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Mean = median.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4. Histogram</a:t>
            </a:r>
            <a:endParaRPr sz="1400"/>
          </a:p>
        </p:txBody>
      </p:sp>
      <p:pic>
        <p:nvPicPr>
          <p:cNvPr id="415" name="Google Shape;4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913098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/>
          <p:nvPr/>
        </p:nvSpPr>
        <p:spPr>
          <a:xfrm>
            <a:off x="8593900" y="3741150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8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Electricity Consumption</a:t>
            </a:r>
            <a:endParaRPr sz="2500"/>
          </a:p>
        </p:txBody>
      </p:sp>
      <p:sp>
        <p:nvSpPr>
          <p:cNvPr id="423" name="Google Shape;423;p48"/>
          <p:cNvSpPr txBox="1">
            <a:spLocks noGrp="1"/>
          </p:cNvSpPr>
          <p:nvPr>
            <p:ph type="subTitle" idx="6"/>
          </p:nvPr>
        </p:nvSpPr>
        <p:spPr>
          <a:xfrm>
            <a:off x="460450" y="2496675"/>
            <a:ext cx="2588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5. ACF and PACF Plot</a:t>
            </a:r>
            <a:endParaRPr sz="1400"/>
          </a:p>
        </p:txBody>
      </p:sp>
      <p:cxnSp>
        <p:nvCxnSpPr>
          <p:cNvPr id="424" name="Google Shape;424;p48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p48"/>
          <p:cNvSpPr txBox="1">
            <a:spLocks noGrp="1"/>
          </p:cNvSpPr>
          <p:nvPr>
            <p:ph type="subTitle" idx="3"/>
          </p:nvPr>
        </p:nvSpPr>
        <p:spPr>
          <a:xfrm>
            <a:off x="4671250" y="2773300"/>
            <a:ext cx="41115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/>
              <a:t>Trend: </a:t>
            </a:r>
            <a:endParaRPr sz="850" b="1"/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-"/>
            </a:pPr>
            <a:r>
              <a:rPr lang="en" sz="850"/>
              <a:t>Overall </a:t>
            </a:r>
            <a:r>
              <a:rPr lang="en" sz="850" b="1"/>
              <a:t>increasing</a:t>
            </a:r>
            <a:r>
              <a:rPr lang="en" sz="850"/>
              <a:t> consumption of electricity, possibly due to various external factors like weather changes or changing consumer behavior.</a:t>
            </a:r>
            <a:endParaRPr sz="8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/>
              <a:t>Seasonality: </a:t>
            </a:r>
            <a:endParaRPr sz="850" b="1"/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-"/>
            </a:pPr>
            <a:r>
              <a:rPr lang="en" sz="850"/>
              <a:t>Regular fluctuations that repeat over time, indicating </a:t>
            </a:r>
            <a:r>
              <a:rPr lang="en" sz="850" b="1"/>
              <a:t>presence of seasonality. </a:t>
            </a:r>
            <a:endParaRPr sz="850" b="1"/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-"/>
            </a:pPr>
            <a:r>
              <a:rPr lang="en" sz="850"/>
              <a:t>The seasonality might indicate higher consumption during certain months, like colder months leading to increased heating demand.</a:t>
            </a:r>
            <a:endParaRPr sz="8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1"/>
              <a:t>Residuals: </a:t>
            </a:r>
            <a:endParaRPr sz="850" b="1"/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-"/>
            </a:pPr>
            <a:r>
              <a:rPr lang="en" sz="850"/>
              <a:t>The residuals exhibit </a:t>
            </a:r>
            <a:r>
              <a:rPr lang="en" sz="850" b="1"/>
              <a:t>fluctuations around zero</a:t>
            </a:r>
            <a:r>
              <a:rPr lang="en" sz="850"/>
              <a:t>, suggesting that most of the systematic patterns have been captured by the trend and seasonality components.</a:t>
            </a:r>
            <a:endParaRPr sz="850"/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-"/>
            </a:pPr>
            <a:r>
              <a:rPr lang="en" sz="850"/>
              <a:t>Larger spikes in the residual component might indicate periods where the observed data deviates from the trend and seasonality.</a:t>
            </a:r>
            <a:endParaRPr sz="8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26" name="Google Shape;426;p48"/>
          <p:cNvSpPr txBox="1">
            <a:spLocks noGrp="1"/>
          </p:cNvSpPr>
          <p:nvPr>
            <p:ph type="subTitle" idx="6"/>
          </p:nvPr>
        </p:nvSpPr>
        <p:spPr>
          <a:xfrm>
            <a:off x="4771650" y="2496675"/>
            <a:ext cx="2672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/>
              <a:t>6. Decomposition Plot</a:t>
            </a:r>
            <a:endParaRPr sz="1400"/>
          </a:p>
        </p:txBody>
      </p:sp>
      <p:pic>
        <p:nvPicPr>
          <p:cNvPr id="427" name="Google Shape;4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999300"/>
            <a:ext cx="3913098" cy="14973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8" name="Google Shape;4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999300"/>
            <a:ext cx="3913098" cy="1497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9" name="Google Shape;429;p48"/>
          <p:cNvSpPr txBox="1">
            <a:spLocks noGrp="1"/>
          </p:cNvSpPr>
          <p:nvPr>
            <p:ph type="subTitle" idx="3"/>
          </p:nvPr>
        </p:nvSpPr>
        <p:spPr>
          <a:xfrm>
            <a:off x="258775" y="2829400"/>
            <a:ext cx="40680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Indicates non-stationarity.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Water Consumption</a:t>
            </a:r>
            <a:endParaRPr sz="2500"/>
          </a:p>
        </p:txBody>
      </p:sp>
      <p:sp>
        <p:nvSpPr>
          <p:cNvPr id="437" name="Google Shape;437;p49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9"/>
          <p:cNvSpPr txBox="1">
            <a:spLocks noGrp="1"/>
          </p:cNvSpPr>
          <p:nvPr>
            <p:ph type="subTitle" idx="3"/>
          </p:nvPr>
        </p:nvSpPr>
        <p:spPr>
          <a:xfrm>
            <a:off x="589050" y="2829400"/>
            <a:ext cx="3784500" cy="19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Trend:</a:t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 u="sng">
                <a:latin typeface="Jost"/>
                <a:ea typeface="Jost"/>
                <a:cs typeface="Jost"/>
                <a:sym typeface="Jost"/>
              </a:rPr>
              <a:t>No clear </a:t>
            </a:r>
            <a:r>
              <a:rPr lang="en" sz="1000" b="0">
                <a:latin typeface="Jost"/>
                <a:ea typeface="Jost"/>
                <a:cs typeface="Jost"/>
                <a:sym typeface="Jost"/>
              </a:rPr>
              <a:t>upward or downward trend, data is fluctuating from 1990 to 2023.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Seasonality: </a:t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Seasonality is not clearly observed here. 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No distinct repeating patterns of similar magnitude at regular intervals. 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Variability: </a:t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Presence of variability is observed, random variation.</a:t>
            </a:r>
            <a:r>
              <a:rPr lang="en" sz="1100" b="0">
                <a:latin typeface="Jost"/>
                <a:ea typeface="Jost"/>
                <a:cs typeface="Jost"/>
                <a:sym typeface="Jost"/>
              </a:rPr>
              <a:t> </a:t>
            </a:r>
            <a:endParaRPr sz="1100" b="0">
              <a:latin typeface="Jost"/>
              <a:ea typeface="Jost"/>
              <a:cs typeface="Jost"/>
              <a:sym typeface="Jost"/>
            </a:endParaRPr>
          </a:p>
        </p:txBody>
      </p:sp>
      <p:sp>
        <p:nvSpPr>
          <p:cNvPr id="439" name="Google Shape;439;p49"/>
          <p:cNvSpPr txBox="1">
            <a:spLocks noGrp="1"/>
          </p:cNvSpPr>
          <p:nvPr>
            <p:ph type="subTitle" idx="4294967295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1. Line Plot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0" name="Google Shape;440;p49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1" name="Google Shape;441;p49"/>
          <p:cNvSpPr txBox="1">
            <a:spLocks noGrp="1"/>
          </p:cNvSpPr>
          <p:nvPr>
            <p:ph type="subTitle" idx="4294967295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2. Seasonal Plot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51" y="1010625"/>
            <a:ext cx="3608402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608399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4" name="Google Shape;444;p49"/>
          <p:cNvSpPr txBox="1">
            <a:spLocks noGrp="1"/>
          </p:cNvSpPr>
          <p:nvPr>
            <p:ph type="subTitle" idx="3"/>
          </p:nvPr>
        </p:nvSpPr>
        <p:spPr>
          <a:xfrm>
            <a:off x="4771650" y="2829395"/>
            <a:ext cx="3784500" cy="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There could be a possibility of seasonality, although not much distinct pattern due to the spike in 2014 february. 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Need to do further visualizations to back this up.  </a:t>
            </a:r>
            <a:endParaRPr sz="1000" b="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0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Water Consumption</a:t>
            </a:r>
            <a:endParaRPr sz="2500"/>
          </a:p>
        </p:txBody>
      </p:sp>
      <p:sp>
        <p:nvSpPr>
          <p:cNvPr id="452" name="Google Shape;452;p50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0"/>
          <p:cNvSpPr txBox="1">
            <a:spLocks noGrp="1"/>
          </p:cNvSpPr>
          <p:nvPr>
            <p:ph type="subTitle" idx="4294967295"/>
          </p:nvPr>
        </p:nvSpPr>
        <p:spPr>
          <a:xfrm>
            <a:off x="460450" y="2496675"/>
            <a:ext cx="1326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3. Box Plot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4" name="Google Shape;454;p50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50"/>
          <p:cNvSpPr txBox="1">
            <a:spLocks noGrp="1"/>
          </p:cNvSpPr>
          <p:nvPr>
            <p:ph type="subTitle" idx="4294967295"/>
          </p:nvPr>
        </p:nvSpPr>
        <p:spPr>
          <a:xfrm>
            <a:off x="4771650" y="2496675"/>
            <a:ext cx="191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4. Histogram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1010625"/>
            <a:ext cx="3913099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7" name="Google Shape;457;p50"/>
          <p:cNvSpPr txBox="1">
            <a:spLocks noGrp="1"/>
          </p:cNvSpPr>
          <p:nvPr>
            <p:ph type="subTitle" idx="3"/>
          </p:nvPr>
        </p:nvSpPr>
        <p:spPr>
          <a:xfrm>
            <a:off x="258775" y="2829400"/>
            <a:ext cx="40680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We can observe </a:t>
            </a:r>
            <a:r>
              <a:rPr lang="en" sz="1000">
                <a:latin typeface="Jost"/>
                <a:ea typeface="Jost"/>
                <a:cs typeface="Jost"/>
                <a:sym typeface="Jost"/>
              </a:rPr>
              <a:t>variations </a:t>
            </a:r>
            <a:r>
              <a:rPr lang="en" sz="1000" b="0">
                <a:latin typeface="Jost"/>
                <a:ea typeface="Jost"/>
                <a:cs typeface="Jost"/>
                <a:sym typeface="Jost"/>
              </a:rPr>
              <a:t>in water consumption from 1990 to 2023, as evident in the differing heights of the boxplots.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There are a few outliers for various years, potentially indicating unique events or circumstances. 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Fluctuating pattern is observed over the years.</a:t>
            </a:r>
            <a:endParaRPr sz="1000" b="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1010625"/>
            <a:ext cx="3913101" cy="14573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9" name="Google Shape;459;p50"/>
          <p:cNvSpPr txBox="1">
            <a:spLocks noGrp="1"/>
          </p:cNvSpPr>
          <p:nvPr>
            <p:ph type="subTitle" idx="3"/>
          </p:nvPr>
        </p:nvSpPr>
        <p:spPr>
          <a:xfrm>
            <a:off x="4572150" y="2829400"/>
            <a:ext cx="41115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Right-skewed </a:t>
            </a:r>
            <a:r>
              <a:rPr lang="en" sz="1000" b="0">
                <a:latin typeface="Jost"/>
                <a:ea typeface="Jost"/>
                <a:cs typeface="Jost"/>
                <a:sym typeface="Jost"/>
              </a:rPr>
              <a:t>distribution (positively-skewed), with majority of values clustered towards the lower end of consumption.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Most instances observe relatively lower water consumption levels.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>
                <a:latin typeface="Jost"/>
                <a:ea typeface="Jost"/>
                <a:cs typeface="Jost"/>
                <a:sym typeface="Jost"/>
              </a:rPr>
              <a:t>Greatest is more than 500 tons (many large instances)</a:t>
            </a:r>
            <a:endParaRPr sz="10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Mean &gt; median.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t"/>
              <a:buChar char="-"/>
            </a:pPr>
            <a:r>
              <a:rPr lang="en" sz="1000" b="0">
                <a:latin typeface="Jost"/>
                <a:ea typeface="Jost"/>
                <a:cs typeface="Jost"/>
                <a:sym typeface="Jost"/>
              </a:rPr>
              <a:t>There is higher variability. </a:t>
            </a: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1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Analyzing Water Consumption</a:t>
            </a:r>
            <a:endParaRPr sz="2500"/>
          </a:p>
        </p:txBody>
      </p:sp>
      <p:sp>
        <p:nvSpPr>
          <p:cNvPr id="467" name="Google Shape;467;p51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1"/>
          <p:cNvSpPr txBox="1">
            <a:spLocks noGrp="1"/>
          </p:cNvSpPr>
          <p:nvPr>
            <p:ph type="subTitle" idx="4294967295"/>
          </p:nvPr>
        </p:nvSpPr>
        <p:spPr>
          <a:xfrm>
            <a:off x="460450" y="2496675"/>
            <a:ext cx="2588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5. ACF and PACF Plot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51"/>
          <p:cNvCxnSpPr/>
          <p:nvPr/>
        </p:nvCxnSpPr>
        <p:spPr>
          <a:xfrm flipH="1">
            <a:off x="4572150" y="1066100"/>
            <a:ext cx="900" cy="341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51"/>
          <p:cNvSpPr txBox="1">
            <a:spLocks noGrp="1"/>
          </p:cNvSpPr>
          <p:nvPr>
            <p:ph type="subTitle" idx="3"/>
          </p:nvPr>
        </p:nvSpPr>
        <p:spPr>
          <a:xfrm>
            <a:off x="4771650" y="2773300"/>
            <a:ext cx="39132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Jost"/>
                <a:ea typeface="Jost"/>
                <a:cs typeface="Jost"/>
                <a:sym typeface="Jost"/>
              </a:rPr>
              <a:t>Trend: </a:t>
            </a:r>
            <a:endParaRPr sz="85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No trend, fluctuations.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Jost"/>
                <a:ea typeface="Jost"/>
                <a:cs typeface="Jost"/>
                <a:sym typeface="Jost"/>
              </a:rPr>
              <a:t>Seasonality: </a:t>
            </a:r>
            <a:endParaRPr sz="85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Regular fluctuations that repeat over time, indicating </a:t>
            </a:r>
            <a:r>
              <a:rPr lang="en" sz="850">
                <a:latin typeface="Jost"/>
                <a:ea typeface="Jost"/>
                <a:cs typeface="Jost"/>
                <a:sym typeface="Jost"/>
              </a:rPr>
              <a:t>presence of seasonality. </a:t>
            </a:r>
            <a:endParaRPr sz="85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Jost"/>
                <a:ea typeface="Jost"/>
                <a:cs typeface="Jost"/>
                <a:sym typeface="Jost"/>
              </a:rPr>
              <a:t>Residuals:</a:t>
            </a:r>
            <a:r>
              <a:rPr lang="en" sz="850" b="0">
                <a:latin typeface="Jost"/>
                <a:ea typeface="Jost"/>
                <a:cs typeface="Jost"/>
                <a:sym typeface="Jost"/>
              </a:rPr>
              <a:t> 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The residuals exhibit fluctuations around zero, suggesting that most of the systematic patterns have been captured by the trend and seasonality components.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Larger spikes in the residual component might indicate periods where the observed data deviates from the trend and seasonality.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71" name="Google Shape;471;p51"/>
          <p:cNvSpPr txBox="1">
            <a:spLocks noGrp="1"/>
          </p:cNvSpPr>
          <p:nvPr>
            <p:ph type="subTitle" idx="4294967295"/>
          </p:nvPr>
        </p:nvSpPr>
        <p:spPr>
          <a:xfrm>
            <a:off x="4771650" y="2496675"/>
            <a:ext cx="26724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6. Decomposition Plot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1"/>
          <p:cNvSpPr txBox="1">
            <a:spLocks noGrp="1"/>
          </p:cNvSpPr>
          <p:nvPr>
            <p:ph type="subTitle" idx="3"/>
          </p:nvPr>
        </p:nvSpPr>
        <p:spPr>
          <a:xfrm>
            <a:off x="404325" y="2773300"/>
            <a:ext cx="3913200" cy="23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0" u="sng">
                <a:latin typeface="Jost"/>
                <a:ea typeface="Jost"/>
                <a:cs typeface="Jost"/>
                <a:sym typeface="Jost"/>
              </a:rPr>
              <a:t>ACF plot: </a:t>
            </a:r>
            <a:endParaRPr sz="850" b="0" u="sng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The ACF plot displays the correlation between the time series at a specific lag and the time series at lag 0 (itself).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The ACF values is seen to </a:t>
            </a:r>
            <a:r>
              <a:rPr lang="en" sz="850">
                <a:latin typeface="Jost"/>
                <a:ea typeface="Jost"/>
                <a:cs typeface="Jost"/>
                <a:sym typeface="Jost"/>
              </a:rPr>
              <a:t>decay slowly, thereafter fluctuating consistently</a:t>
            </a:r>
            <a:r>
              <a:rPr lang="en" sz="850" b="0">
                <a:latin typeface="Jost"/>
                <a:ea typeface="Jost"/>
                <a:cs typeface="Jost"/>
                <a:sym typeface="Jost"/>
              </a:rPr>
              <a:t>.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 b="0" u="sng">
                <a:latin typeface="Jost"/>
                <a:ea typeface="Jost"/>
                <a:cs typeface="Jost"/>
                <a:sym typeface="Jost"/>
              </a:rPr>
              <a:t>PACF plot: </a:t>
            </a:r>
            <a:endParaRPr sz="850" b="0" u="sng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The PACF plot focuses on the direct relationship between 2 data points while accounting for the influence of the intervening lags. 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25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Font typeface="Jost"/>
              <a:buChar char="-"/>
            </a:pPr>
            <a:r>
              <a:rPr lang="en" sz="850" b="0">
                <a:latin typeface="Jost"/>
                <a:ea typeface="Jost"/>
                <a:cs typeface="Jost"/>
                <a:sym typeface="Jost"/>
              </a:rPr>
              <a:t>In the plot, there is a </a:t>
            </a:r>
            <a:r>
              <a:rPr lang="en" sz="850">
                <a:latin typeface="Jost"/>
                <a:ea typeface="Jost"/>
                <a:cs typeface="Jost"/>
                <a:sym typeface="Jost"/>
              </a:rPr>
              <a:t>spike at lag 1</a:t>
            </a:r>
            <a:r>
              <a:rPr lang="en" sz="850" b="0">
                <a:latin typeface="Jost"/>
                <a:ea typeface="Jost"/>
                <a:cs typeface="Jost"/>
                <a:sym typeface="Jost"/>
              </a:rPr>
              <a:t>, and then </a:t>
            </a:r>
            <a:r>
              <a:rPr lang="en" sz="850">
                <a:latin typeface="Jost"/>
                <a:ea typeface="Jost"/>
                <a:cs typeface="Jost"/>
                <a:sym typeface="Jost"/>
              </a:rPr>
              <a:t>gradually decreases</a:t>
            </a:r>
            <a:r>
              <a:rPr lang="en" sz="850" b="0">
                <a:latin typeface="Jost"/>
                <a:ea typeface="Jost"/>
                <a:cs typeface="Jost"/>
                <a:sym typeface="Jost"/>
              </a:rPr>
              <a:t> with no other significant spikes, suggesting an AR(1) process. </a:t>
            </a:r>
            <a:endParaRPr sz="8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50" y="999300"/>
            <a:ext cx="3913101" cy="1497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4" name="Google Shape;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450" y="999300"/>
            <a:ext cx="3913100" cy="14973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 rot="2934124">
            <a:off x="8055385" y="3772831"/>
            <a:ext cx="1852659" cy="2435946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4"/>
          <p:cNvSpPr/>
          <p:nvPr/>
        </p:nvSpPr>
        <p:spPr>
          <a:xfrm rot="-6146075">
            <a:off x="-516702" y="-72053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713225" y="2468700"/>
            <a:ext cx="64689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Time Series (Part 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 b="0"/>
              <a:t>Use </a:t>
            </a:r>
            <a:r>
              <a:rPr lang="en" sz="1400"/>
              <a:t>Energy Consumption</a:t>
            </a:r>
            <a:r>
              <a:rPr lang="en" sz="1400" b="0"/>
              <a:t> Dataset to build and train time series models and </a:t>
            </a:r>
            <a:r>
              <a:rPr lang="en" sz="1400"/>
              <a:t>forecast the gas, electricity, and water consumptions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1400"/>
              <a:t>in the future.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b="0"/>
          </a:p>
        </p:txBody>
      </p:sp>
      <p:sp>
        <p:nvSpPr>
          <p:cNvPr id="268" name="Google Shape;268;p34"/>
          <p:cNvSpPr txBox="1">
            <a:spLocks noGrp="1"/>
          </p:cNvSpPr>
          <p:nvPr>
            <p:ph type="title" idx="2"/>
          </p:nvPr>
        </p:nvSpPr>
        <p:spPr>
          <a:xfrm>
            <a:off x="713225" y="1020600"/>
            <a:ext cx="16302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69" name="Google Shape;269;p34"/>
          <p:cNvCxnSpPr/>
          <p:nvPr/>
        </p:nvCxnSpPr>
        <p:spPr>
          <a:xfrm>
            <a:off x="0" y="4346975"/>
            <a:ext cx="5307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34"/>
          <p:cNvSpPr/>
          <p:nvPr/>
        </p:nvSpPr>
        <p:spPr>
          <a:xfrm>
            <a:off x="7063225" y="-6486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/>
          <p:nvPr/>
        </p:nvSpPr>
        <p:spPr>
          <a:xfrm rot="925555">
            <a:off x="-707627" y="-167606"/>
            <a:ext cx="1292750" cy="1699689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0" y="46209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2"/>
          <p:cNvSpPr txBox="1">
            <a:spLocks noGrp="1"/>
          </p:cNvSpPr>
          <p:nvPr>
            <p:ph type="subTitle" idx="1"/>
          </p:nvPr>
        </p:nvSpPr>
        <p:spPr>
          <a:xfrm>
            <a:off x="938500" y="363852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Analyze trends and seasonality from the graphs</a:t>
            </a:r>
            <a:endParaRPr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2"/>
          </p:nvPr>
        </p:nvSpPr>
        <p:spPr>
          <a:xfrm>
            <a:off x="834400" y="3141500"/>
            <a:ext cx="23814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1. Graphical Check</a:t>
            </a:r>
            <a:endParaRPr sz="1700"/>
          </a:p>
        </p:txBody>
      </p:sp>
      <p:sp>
        <p:nvSpPr>
          <p:cNvPr id="481" name="Google Shape;481;p52"/>
          <p:cNvSpPr txBox="1">
            <a:spLocks noGrp="1"/>
          </p:cNvSpPr>
          <p:nvPr>
            <p:ph type="subTitle" idx="4"/>
          </p:nvPr>
        </p:nvSpPr>
        <p:spPr>
          <a:xfrm>
            <a:off x="3485400" y="363852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Split time series and compare the mean and variance of groups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subTitle" idx="5"/>
          </p:nvPr>
        </p:nvSpPr>
        <p:spPr>
          <a:xfrm>
            <a:off x="3424950" y="3141500"/>
            <a:ext cx="2294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2. Basic Statistics</a:t>
            </a:r>
            <a:endParaRPr sz="1700"/>
          </a:p>
        </p:txBody>
      </p:sp>
      <p:sp>
        <p:nvSpPr>
          <p:cNvPr id="483" name="Google Shape;483;p52"/>
          <p:cNvSpPr txBox="1">
            <a:spLocks noGrp="1"/>
          </p:cNvSpPr>
          <p:nvPr>
            <p:ph type="subTitle" idx="7"/>
          </p:nvPr>
        </p:nvSpPr>
        <p:spPr>
          <a:xfrm>
            <a:off x="6032300" y="3638525"/>
            <a:ext cx="2173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Analyze test statistics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and P-values</a:t>
            </a:r>
            <a:endParaRPr/>
          </a:p>
        </p:txBody>
      </p:sp>
      <p:sp>
        <p:nvSpPr>
          <p:cNvPr id="484" name="Google Shape;484;p52"/>
          <p:cNvSpPr txBox="1">
            <a:spLocks noGrp="1"/>
          </p:cNvSpPr>
          <p:nvPr>
            <p:ph type="subTitle" idx="8"/>
          </p:nvPr>
        </p:nvSpPr>
        <p:spPr>
          <a:xfrm>
            <a:off x="6032300" y="3141500"/>
            <a:ext cx="21732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3. ADF Test</a:t>
            </a:r>
            <a:endParaRPr sz="1700"/>
          </a:p>
        </p:txBody>
      </p:sp>
      <p:sp>
        <p:nvSpPr>
          <p:cNvPr id="485" name="Google Shape;485;p52"/>
          <p:cNvSpPr txBox="1">
            <a:spLocks noGrp="1"/>
          </p:cNvSpPr>
          <p:nvPr>
            <p:ph type="title" idx="3"/>
          </p:nvPr>
        </p:nvSpPr>
        <p:spPr>
          <a:xfrm>
            <a:off x="4078200" y="174290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86" name="Google Shape;486;p52"/>
          <p:cNvSpPr txBox="1">
            <a:spLocks noGrp="1"/>
          </p:cNvSpPr>
          <p:nvPr>
            <p:ph type="title" idx="6"/>
          </p:nvPr>
        </p:nvSpPr>
        <p:spPr>
          <a:xfrm>
            <a:off x="6625100" y="174290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87" name="Google Shape;487;p52"/>
          <p:cNvSpPr txBox="1">
            <a:spLocks noGrp="1"/>
          </p:cNvSpPr>
          <p:nvPr>
            <p:ph type="title"/>
          </p:nvPr>
        </p:nvSpPr>
        <p:spPr>
          <a:xfrm>
            <a:off x="1531300" y="174290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88" name="Google Shape;488;p52"/>
          <p:cNvSpPr/>
          <p:nvPr/>
        </p:nvSpPr>
        <p:spPr>
          <a:xfrm>
            <a:off x="980800" y="2581400"/>
            <a:ext cx="2088600" cy="280800"/>
          </a:xfrm>
          <a:prstGeom prst="roundRect">
            <a:avLst>
              <a:gd name="adj" fmla="val 50000"/>
            </a:avLst>
          </a:prstGeom>
          <a:solidFill>
            <a:srgbClr val="000000">
              <a:alpha val="1647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2"/>
          <p:cNvSpPr/>
          <p:nvPr/>
        </p:nvSpPr>
        <p:spPr>
          <a:xfrm>
            <a:off x="3527700" y="2581400"/>
            <a:ext cx="2088600" cy="280800"/>
          </a:xfrm>
          <a:prstGeom prst="roundRect">
            <a:avLst>
              <a:gd name="adj" fmla="val 50000"/>
            </a:avLst>
          </a:prstGeom>
          <a:solidFill>
            <a:srgbClr val="000000">
              <a:alpha val="1647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2"/>
          <p:cNvSpPr/>
          <p:nvPr/>
        </p:nvSpPr>
        <p:spPr>
          <a:xfrm>
            <a:off x="6074600" y="2581400"/>
            <a:ext cx="2088600" cy="280800"/>
          </a:xfrm>
          <a:prstGeom prst="roundRect">
            <a:avLst>
              <a:gd name="adj" fmla="val 50000"/>
            </a:avLst>
          </a:prstGeom>
          <a:solidFill>
            <a:srgbClr val="000000">
              <a:alpha val="16470"/>
            </a:srgbClr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2">
                <a:alpha val="498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980800" y="2581400"/>
            <a:ext cx="550500" cy="280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3527700" y="2581400"/>
            <a:ext cx="1080000" cy="2808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2"/>
          <p:cNvSpPr/>
          <p:nvPr/>
        </p:nvSpPr>
        <p:spPr>
          <a:xfrm>
            <a:off x="6074600" y="2581400"/>
            <a:ext cx="1538100" cy="280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2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Checking Stationarity</a:t>
            </a:r>
            <a:endParaRPr sz="2500"/>
          </a:p>
        </p:txBody>
      </p:sp>
      <p:sp>
        <p:nvSpPr>
          <p:cNvPr id="495" name="Google Shape;495;p52"/>
          <p:cNvSpPr txBox="1">
            <a:spLocks noGrp="1"/>
          </p:cNvSpPr>
          <p:nvPr>
            <p:ph type="subTitle" idx="1"/>
          </p:nvPr>
        </p:nvSpPr>
        <p:spPr>
          <a:xfrm>
            <a:off x="938500" y="1195613"/>
            <a:ext cx="60813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is stationary if it has constant mean, variance, and covariance.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3"/>
          <p:cNvSpPr txBox="1">
            <a:spLocks noGrp="1"/>
          </p:cNvSpPr>
          <p:nvPr>
            <p:ph type="title" idx="3"/>
          </p:nvPr>
        </p:nvSpPr>
        <p:spPr>
          <a:xfrm>
            <a:off x="1646750" y="3970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501" name="Google Shape;501;p53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Checking Stationarity</a:t>
            </a:r>
            <a:endParaRPr sz="2500"/>
          </a:p>
        </p:txBody>
      </p:sp>
      <p:sp>
        <p:nvSpPr>
          <p:cNvPr id="502" name="Google Shape;502;p53"/>
          <p:cNvSpPr txBox="1">
            <a:spLocks noGrp="1"/>
          </p:cNvSpPr>
          <p:nvPr>
            <p:ph type="subTitle" idx="5"/>
          </p:nvPr>
        </p:nvSpPr>
        <p:spPr>
          <a:xfrm>
            <a:off x="3424950" y="765225"/>
            <a:ext cx="2294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1. Graphical Check</a:t>
            </a:r>
            <a:endParaRPr sz="1700"/>
          </a:p>
        </p:txBody>
      </p:sp>
      <p:sp>
        <p:nvSpPr>
          <p:cNvPr id="503" name="Google Shape;503;p53"/>
          <p:cNvSpPr txBox="1"/>
          <p:nvPr/>
        </p:nvSpPr>
        <p:spPr>
          <a:xfrm>
            <a:off x="935100" y="1393425"/>
            <a:ext cx="7704000" cy="3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Line Plot: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Gas and water has no obvious trends or patterns, indicating stationarity.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Electricity has an increasing trend, indicating possibility of non-stationarity.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Seasonal Plot: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All three shows possibility of seasonality, need to do further visualizations. 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Autocorrelation Plot (ACF):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Gas and water's ACF values shows trend of decaying to zero direction, indicating stationarity.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Electricity does not show any decaying trend, only fluctuations, indicating non-stationarity. 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Partial Autocorrelation Plot (PACF):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Gas and water's PACF values shows trend of decaying to zero direction, indicating stationarity.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Electricity does not show any decaying trend, only fluctuations, indicating non-stationarity. 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Histogram: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Interestingly, only electricity showed obvious bell-shaped curve, indicating stationarity. 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Box Plot: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Medians are closer in range for Gas and water and not for electricity.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Jost"/>
                <a:ea typeface="Jost"/>
                <a:cs typeface="Jost"/>
                <a:sym typeface="Jost"/>
              </a:rPr>
              <a:t>Decomposition Plot: </a:t>
            </a:r>
            <a:endParaRPr sz="800" b="1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Jost"/>
                <a:ea typeface="Jost"/>
                <a:cs typeface="Jost"/>
                <a:sym typeface="Jost"/>
              </a:rPr>
              <a:t>    - All three have residuals that fluctuate around zero without any obvious patterns, however electricity's residuals are further apart from zero. </a:t>
            </a: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Jost"/>
                <a:ea typeface="Jost"/>
                <a:cs typeface="Jost"/>
                <a:sym typeface="Jost"/>
              </a:rPr>
              <a:t>Although it seems like only electricity shows non-stationarity, we need to do more test to prove, this alone is insufficient. </a:t>
            </a:r>
            <a:endParaRPr sz="900" b="1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>
            <a:spLocks noGrp="1"/>
          </p:cNvSpPr>
          <p:nvPr>
            <p:ph type="subTitle" idx="4"/>
          </p:nvPr>
        </p:nvSpPr>
        <p:spPr>
          <a:xfrm>
            <a:off x="3834300" y="1424300"/>
            <a:ext cx="4589700" cy="3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Stationary: same mean and same variance.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 b="1"/>
              <a:t>Gas Consumption seems to be stationary</a:t>
            </a:r>
            <a:r>
              <a:rPr lang="en" sz="1000"/>
              <a:t>: </a:t>
            </a:r>
            <a:endParaRPr sz="10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mean and variance values in both groups are </a:t>
            </a:r>
            <a:r>
              <a:rPr lang="en" sz="1000" b="1"/>
              <a:t>relatively close</a:t>
            </a:r>
            <a:r>
              <a:rPr lang="en" sz="1000"/>
              <a:t>, indicating that the overall average gas consumption and variability </a:t>
            </a:r>
            <a:r>
              <a:rPr lang="en" sz="1000" u="sng"/>
              <a:t>does not exhibit a significant shift</a:t>
            </a:r>
            <a:r>
              <a:rPr lang="en" sz="1000"/>
              <a:t> between the two periods. 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 b="1"/>
              <a:t>Electricity and Water Consumption is not proved to be stationary</a:t>
            </a:r>
            <a:r>
              <a:rPr lang="en" sz="1000"/>
              <a:t>: </a:t>
            </a:r>
            <a:endParaRPr sz="10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mean and variance values between both groups in Electricity and Water are notably </a:t>
            </a:r>
            <a:r>
              <a:rPr lang="en" sz="1000" b="1"/>
              <a:t>different</a:t>
            </a:r>
            <a:r>
              <a:rPr lang="en" sz="1000"/>
              <a:t>.</a:t>
            </a:r>
            <a:endParaRPr sz="10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This difference in means indicates that there may be a </a:t>
            </a:r>
            <a:r>
              <a:rPr lang="en" sz="1000" u="sng"/>
              <a:t>significant shift or trend </a:t>
            </a:r>
            <a:r>
              <a:rPr lang="en" sz="1000"/>
              <a:t>in the consumption over the two periods. </a:t>
            </a:r>
            <a:endParaRPr sz="10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The difference in variances could suggest </a:t>
            </a:r>
            <a:r>
              <a:rPr lang="en" sz="1000" u="sng"/>
              <a:t>varying levels of volatility or variability</a:t>
            </a:r>
            <a:r>
              <a:rPr lang="en" sz="1000"/>
              <a:t> in consumption. </a:t>
            </a:r>
            <a:endParaRPr sz="1000"/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Need further tests to confirm their stationarity. </a:t>
            </a: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09" name="Google Shape;509;p54"/>
          <p:cNvSpPr txBox="1">
            <a:spLocks noGrp="1"/>
          </p:cNvSpPr>
          <p:nvPr>
            <p:ph type="subTitle" idx="5"/>
          </p:nvPr>
        </p:nvSpPr>
        <p:spPr>
          <a:xfrm>
            <a:off x="3424950" y="765225"/>
            <a:ext cx="2294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2. Basic Statistics</a:t>
            </a:r>
            <a:endParaRPr sz="1700"/>
          </a:p>
        </p:txBody>
      </p:sp>
      <p:sp>
        <p:nvSpPr>
          <p:cNvPr id="510" name="Google Shape;510;p54"/>
          <p:cNvSpPr txBox="1">
            <a:spLocks noGrp="1"/>
          </p:cNvSpPr>
          <p:nvPr>
            <p:ph type="title" idx="3"/>
          </p:nvPr>
        </p:nvSpPr>
        <p:spPr>
          <a:xfrm>
            <a:off x="1646750" y="3970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511" name="Google Shape;511;p54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Checking Stationarity</a:t>
            </a:r>
            <a:endParaRPr sz="2500"/>
          </a:p>
        </p:txBody>
      </p:sp>
      <p:pic>
        <p:nvPicPr>
          <p:cNvPr id="512" name="Google Shape;51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25" y="1802638"/>
            <a:ext cx="3101568" cy="5349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125" y="2572157"/>
            <a:ext cx="3101567" cy="53498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25" y="3341673"/>
            <a:ext cx="3101575" cy="53499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>
            <a:spLocks noGrp="1"/>
          </p:cNvSpPr>
          <p:nvPr>
            <p:ph type="subTitle" idx="5"/>
          </p:nvPr>
        </p:nvSpPr>
        <p:spPr>
          <a:xfrm>
            <a:off x="3259200" y="765225"/>
            <a:ext cx="2625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3. ADF Statistics Test</a:t>
            </a:r>
            <a:endParaRPr sz="1700"/>
          </a:p>
        </p:txBody>
      </p:sp>
      <p:sp>
        <p:nvSpPr>
          <p:cNvPr id="520" name="Google Shape;520;p55"/>
          <p:cNvSpPr txBox="1">
            <a:spLocks noGrp="1"/>
          </p:cNvSpPr>
          <p:nvPr>
            <p:ph type="title" idx="3"/>
          </p:nvPr>
        </p:nvSpPr>
        <p:spPr>
          <a:xfrm>
            <a:off x="1646750" y="3970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Checking Stationarity</a:t>
            </a:r>
            <a:endParaRPr sz="2500"/>
          </a:p>
        </p:txBody>
      </p:sp>
      <p:pic>
        <p:nvPicPr>
          <p:cNvPr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13275"/>
            <a:ext cx="2741575" cy="13169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3" name="Google Shape;523;p55"/>
          <p:cNvSpPr txBox="1">
            <a:spLocks noGrp="1"/>
          </p:cNvSpPr>
          <p:nvPr>
            <p:ph type="subTitle" idx="4"/>
          </p:nvPr>
        </p:nvSpPr>
        <p:spPr>
          <a:xfrm>
            <a:off x="3612625" y="1422925"/>
            <a:ext cx="48675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Null hypothesis: Time series can be represented by a unit root, not stationary.</a:t>
            </a:r>
            <a:endParaRPr sz="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P-value &gt; 0.05: fail to reject the null hyp, data has a unit root and is non-stat.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P-value &lt; 0.05: reject null hyp, data does not have a unit root, and is stat.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Test Statistic: a more negative (lower) TS indicates stronger evidence against </a:t>
            </a:r>
            <a:endParaRPr sz="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the null hypothesis of non-stationarity.</a:t>
            </a:r>
            <a:endParaRPr sz="900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 u="sng"/>
              <a:t>Gas Consumption:</a:t>
            </a:r>
            <a:endParaRPr sz="900" u="sng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Test statistic is quite negative and low.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P-value &lt; 0.05 significance level.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Appears to be </a:t>
            </a:r>
            <a:r>
              <a:rPr lang="en" sz="900" b="1"/>
              <a:t>stationary</a:t>
            </a:r>
            <a:r>
              <a:rPr lang="en" sz="900"/>
              <a:t>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 u="sng"/>
              <a:t>Electricity Consumption:</a:t>
            </a:r>
            <a:endParaRPr sz="900" u="sng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Test statistic is negative, but not as strongly negative as desired for </a:t>
            </a:r>
            <a:endParaRPr sz="90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clear indication of stationarity. 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The P-value is greater than the 0.05 significance level.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Null hypothesis not rejected, appears to be </a:t>
            </a:r>
            <a:r>
              <a:rPr lang="en" sz="900" b="1"/>
              <a:t>non-stationary</a:t>
            </a:r>
            <a:r>
              <a:rPr lang="en" sz="900"/>
              <a:t>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 u="sng"/>
              <a:t>Water Consumption:</a:t>
            </a:r>
            <a:endParaRPr sz="900" u="sng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Test statistic is more negative than the critical values.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Very low P-value &lt; 0.05 significance level</a:t>
            </a:r>
            <a:endParaRPr sz="900"/>
          </a:p>
          <a:p>
            <a:pPr marL="91440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 b="1"/>
              <a:t>Strong stationarity</a:t>
            </a:r>
            <a:r>
              <a:rPr lang="en" sz="900"/>
              <a:t>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 txBox="1">
            <a:spLocks noGrp="1"/>
          </p:cNvSpPr>
          <p:nvPr>
            <p:ph type="title" idx="3"/>
          </p:nvPr>
        </p:nvSpPr>
        <p:spPr>
          <a:xfrm>
            <a:off x="1646750" y="397050"/>
            <a:ext cx="987600" cy="406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100%</a:t>
            </a:r>
            <a:endParaRPr sz="2400"/>
          </a:p>
        </p:txBody>
      </p:sp>
      <p:sp>
        <p:nvSpPr>
          <p:cNvPr id="529" name="Google Shape;529;p56"/>
          <p:cNvSpPr txBox="1">
            <a:spLocks noGrp="1"/>
          </p:cNvSpPr>
          <p:nvPr>
            <p:ph type="subTitle" idx="4"/>
          </p:nvPr>
        </p:nvSpPr>
        <p:spPr>
          <a:xfrm>
            <a:off x="5526825" y="1675300"/>
            <a:ext cx="3039600" cy="22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1000"/>
              <a:t>Differencing computes the difference between consecutive observations in the time series.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No more presence of trend and seasonality (weakened).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Mean, variance, and covariance of time series looks constant now. 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Time series is now ready for accurate modelling and forecasting!</a:t>
            </a:r>
            <a:endParaRPr sz="1000"/>
          </a:p>
        </p:txBody>
      </p:sp>
      <p:sp>
        <p:nvSpPr>
          <p:cNvPr id="530" name="Google Shape;530;p56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50"/>
              <a:t>Make Electricity time series </a:t>
            </a:r>
            <a:endParaRPr sz="205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50"/>
              <a:t>stationary through </a:t>
            </a:r>
            <a:r>
              <a:rPr lang="en" sz="2050" u="sng"/>
              <a:t>differencing</a:t>
            </a:r>
            <a:endParaRPr sz="2050" u="sng"/>
          </a:p>
        </p:txBody>
      </p:sp>
      <p:pic>
        <p:nvPicPr>
          <p:cNvPr id="531" name="Google Shape;5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94050"/>
            <a:ext cx="4806826" cy="163908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2" name="Google Shape;5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3114175"/>
            <a:ext cx="4806824" cy="16390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7"/>
          <p:cNvSpPr/>
          <p:nvPr/>
        </p:nvSpPr>
        <p:spPr>
          <a:xfrm>
            <a:off x="398513" y="-9938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57"/>
          <p:cNvCxnSpPr/>
          <p:nvPr/>
        </p:nvCxnSpPr>
        <p:spPr>
          <a:xfrm>
            <a:off x="0" y="3887188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0" name="Google Shape;540;p57"/>
          <p:cNvSpPr txBox="1">
            <a:spLocks noGrp="1"/>
          </p:cNvSpPr>
          <p:nvPr>
            <p:ph type="title" idx="4294967295"/>
          </p:nvPr>
        </p:nvSpPr>
        <p:spPr>
          <a:xfrm>
            <a:off x="3658950" y="1145425"/>
            <a:ext cx="1826100" cy="1155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04</a:t>
            </a:r>
            <a:endParaRPr sz="6000"/>
          </a:p>
        </p:txBody>
      </p:sp>
      <p:sp>
        <p:nvSpPr>
          <p:cNvPr id="541" name="Google Shape;541;p57"/>
          <p:cNvSpPr txBox="1">
            <a:spLocks noGrp="1"/>
          </p:cNvSpPr>
          <p:nvPr>
            <p:ph type="subTitle" idx="4294967295"/>
          </p:nvPr>
        </p:nvSpPr>
        <p:spPr>
          <a:xfrm>
            <a:off x="1556100" y="2439963"/>
            <a:ext cx="6031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 b="1"/>
              <a:t>Build Forecasting Models and Evaluation </a:t>
            </a:r>
            <a:endParaRPr sz="40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8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8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8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58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1. Simple Moving Average (Baseline)</a:t>
            </a:r>
            <a:endParaRPr sz="2500"/>
          </a:p>
        </p:txBody>
      </p:sp>
      <p:pic>
        <p:nvPicPr>
          <p:cNvPr id="550" name="Google Shape;5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00" y="2320388"/>
            <a:ext cx="3803399" cy="1181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1" name="Google Shape;5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200" y="3660876"/>
            <a:ext cx="3803399" cy="1181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2" name="Google Shape;55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979900"/>
            <a:ext cx="3803399" cy="11818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3" name="Google Shape;553;p58"/>
          <p:cNvSpPr txBox="1">
            <a:spLocks noGrp="1"/>
          </p:cNvSpPr>
          <p:nvPr>
            <p:ph type="subTitle" idx="3"/>
          </p:nvPr>
        </p:nvSpPr>
        <p:spPr>
          <a:xfrm>
            <a:off x="4815600" y="1384075"/>
            <a:ext cx="3608400" cy="26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Jost"/>
              <a:buChar char="-"/>
            </a:pPr>
            <a:r>
              <a:rPr lang="en" sz="1400" b="0">
                <a:latin typeface="Jost"/>
                <a:ea typeface="Jost"/>
                <a:cs typeface="Jost"/>
                <a:sym typeface="Jost"/>
              </a:rPr>
              <a:t>SMA is only a baseline model which can help capture basic trends and seasonality to give a simple prediction by smoothing out fluctuations.</a:t>
            </a:r>
            <a:endParaRPr sz="140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Jost"/>
              <a:ea typeface="Jost"/>
              <a:cs typeface="Jost"/>
              <a:sym typeface="Jos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t"/>
              <a:buChar char="-"/>
            </a:pPr>
            <a:r>
              <a:rPr lang="en" sz="1400" b="0">
                <a:latin typeface="Jost"/>
                <a:ea typeface="Jost"/>
                <a:cs typeface="Jost"/>
                <a:sym typeface="Jost"/>
              </a:rPr>
              <a:t>The larger the window, the smoother the plot.</a:t>
            </a:r>
            <a:endParaRPr sz="140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>
              <a:latin typeface="Jost"/>
              <a:ea typeface="Jost"/>
              <a:cs typeface="Jost"/>
              <a:sym typeface="Jos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t"/>
              <a:buChar char="-"/>
            </a:pPr>
            <a:r>
              <a:rPr lang="en" sz="1400" b="0">
                <a:latin typeface="Jost"/>
                <a:ea typeface="Jost"/>
                <a:cs typeface="Jost"/>
                <a:sym typeface="Jost"/>
              </a:rPr>
              <a:t>Seasonality may be observed and there seems to be no clear trend for all. </a:t>
            </a:r>
            <a:endParaRPr sz="1400" b="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9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9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9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Simple Exponential Smoothing</a:t>
            </a:r>
            <a:endParaRPr sz="2500"/>
          </a:p>
        </p:txBody>
      </p:sp>
      <p:pic>
        <p:nvPicPr>
          <p:cNvPr id="562" name="Google Shape;5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5" y="1262300"/>
            <a:ext cx="4071551" cy="137374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3" name="Google Shape;5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75" y="3011550"/>
            <a:ext cx="4071549" cy="1373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4" name="Google Shape;56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725" y="3011550"/>
            <a:ext cx="4071550" cy="13737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5" name="Google Shape;565;p59"/>
          <p:cNvSpPr txBox="1">
            <a:spLocks noGrp="1"/>
          </p:cNvSpPr>
          <p:nvPr>
            <p:ph type="subTitle" idx="3"/>
          </p:nvPr>
        </p:nvSpPr>
        <p:spPr>
          <a:xfrm>
            <a:off x="4395350" y="987925"/>
            <a:ext cx="43278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>
                <a:latin typeface="Jost"/>
                <a:ea typeface="Jost"/>
                <a:cs typeface="Jost"/>
                <a:sym typeface="Jost"/>
              </a:rPr>
              <a:t>The model generally predicts an increase in gas and electricity consumptions in the future, and a decrease for water.</a:t>
            </a: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 u="sng">
                <a:latin typeface="Jost"/>
                <a:ea typeface="Jost"/>
                <a:cs typeface="Jost"/>
                <a:sym typeface="Jost"/>
              </a:rPr>
              <a:t>SES is not the best model as:</a:t>
            </a:r>
            <a:endParaRPr sz="1050" b="0" u="sng">
              <a:latin typeface="Jost"/>
              <a:ea typeface="Jost"/>
              <a:cs typeface="Jost"/>
              <a:sym typeface="Jost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1">
                <a:latin typeface="Jost"/>
                <a:ea typeface="Jost"/>
                <a:cs typeface="Jost"/>
                <a:sym typeface="Jost"/>
              </a:rPr>
              <a:t>Lacks flexibility</a:t>
            </a:r>
            <a:r>
              <a:rPr lang="en" sz="1050">
                <a:latin typeface="Jost"/>
                <a:ea typeface="Jost"/>
                <a:cs typeface="Jost"/>
                <a:sym typeface="Jost"/>
              </a:rPr>
              <a:t> by assuming time series has a constant level and cannot properly handle trends and seasonality.</a:t>
            </a:r>
            <a:endParaRPr sz="1050">
              <a:latin typeface="Jost"/>
              <a:ea typeface="Jost"/>
              <a:cs typeface="Jost"/>
              <a:sym typeface="Jost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>
                <a:latin typeface="Jost"/>
                <a:ea typeface="Jost"/>
                <a:cs typeface="Jost"/>
                <a:sym typeface="Jost"/>
              </a:rPr>
              <a:t>Assumes time series is noise-free.</a:t>
            </a:r>
            <a:endParaRPr sz="1050">
              <a:latin typeface="Jost"/>
              <a:ea typeface="Jost"/>
              <a:cs typeface="Jost"/>
              <a:sym typeface="Jost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1">
                <a:latin typeface="Jost"/>
                <a:ea typeface="Jost"/>
                <a:cs typeface="Jost"/>
                <a:sym typeface="Jost"/>
              </a:rPr>
              <a:t>Results in forecasts which lag behind/overshoot values.</a:t>
            </a:r>
            <a:endParaRPr sz="105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0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0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0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2. Seasonal Exponential Smoothing</a:t>
            </a:r>
            <a:endParaRPr sz="2500"/>
          </a:p>
        </p:txBody>
      </p:sp>
      <p:sp>
        <p:nvSpPr>
          <p:cNvPr id="574" name="Google Shape;574;p60"/>
          <p:cNvSpPr txBox="1">
            <a:spLocks noGrp="1"/>
          </p:cNvSpPr>
          <p:nvPr>
            <p:ph type="subTitle" idx="3"/>
          </p:nvPr>
        </p:nvSpPr>
        <p:spPr>
          <a:xfrm>
            <a:off x="4374675" y="2599750"/>
            <a:ext cx="4200900" cy="2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Jost"/>
              <a:buChar char="-"/>
            </a:pPr>
            <a:r>
              <a:rPr lang="en" sz="950" b="0">
                <a:latin typeface="Jost"/>
                <a:ea typeface="Jost"/>
                <a:cs typeface="Jost"/>
                <a:sym typeface="Jost"/>
              </a:rPr>
              <a:t>For </a:t>
            </a:r>
            <a:r>
              <a:rPr lang="en" sz="950">
                <a:latin typeface="Jost"/>
                <a:ea typeface="Jost"/>
                <a:cs typeface="Jost"/>
                <a:sym typeface="Jost"/>
              </a:rPr>
              <a:t>electricity</a:t>
            </a:r>
            <a:r>
              <a:rPr lang="en" sz="950" b="0">
                <a:latin typeface="Jost"/>
                <a:ea typeface="Jost"/>
                <a:cs typeface="Jost"/>
                <a:sym typeface="Jost"/>
              </a:rPr>
              <a:t> consumption, the model actually forecasted the values pretty accurately as evident in the graph above.</a:t>
            </a: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Jost"/>
              <a:buChar char="-"/>
            </a:pPr>
            <a:r>
              <a:rPr lang="en" sz="950" b="0">
                <a:latin typeface="Jost"/>
                <a:ea typeface="Jost"/>
                <a:cs typeface="Jost"/>
                <a:sym typeface="Jost"/>
              </a:rPr>
              <a:t>The forecasted line not only shows similar fluctuating patterns, it also lies closely to the test data line. </a:t>
            </a: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Jost"/>
              <a:buChar char="-"/>
            </a:pPr>
            <a:r>
              <a:rPr lang="en" sz="950" b="0">
                <a:latin typeface="Jost"/>
                <a:ea typeface="Jost"/>
                <a:cs typeface="Jost"/>
                <a:sym typeface="Jost"/>
              </a:rPr>
              <a:t>For </a:t>
            </a:r>
            <a:r>
              <a:rPr lang="en" sz="950">
                <a:latin typeface="Jost"/>
                <a:ea typeface="Jost"/>
                <a:cs typeface="Jost"/>
                <a:sym typeface="Jost"/>
              </a:rPr>
              <a:t>gas and water</a:t>
            </a:r>
            <a:r>
              <a:rPr lang="en" sz="950" b="0">
                <a:latin typeface="Jost"/>
                <a:ea typeface="Jost"/>
                <a:cs typeface="Jost"/>
                <a:sym typeface="Jost"/>
              </a:rPr>
              <a:t> consumption, the model has only partially captured the underlying patterns and variations in the data and it is not fully accurate.</a:t>
            </a: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457200" lvl="0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Font typeface="Jost"/>
              <a:buChar char="-"/>
            </a:pPr>
            <a:r>
              <a:rPr lang="en" sz="950" b="0">
                <a:latin typeface="Jost"/>
                <a:ea typeface="Jost"/>
                <a:cs typeface="Jost"/>
                <a:sym typeface="Jost"/>
              </a:rPr>
              <a:t>The forecasted line shows similar fluctuating patterns as shown by the test data line. However, there are some deviations with regards to the ranges of the two lines. </a:t>
            </a: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575" name="Google Shape;5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5" y="2902750"/>
            <a:ext cx="3720048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6" name="Google Shape;57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25" y="1137425"/>
            <a:ext cx="3720050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7" name="Google Shape;57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25" y="1137425"/>
            <a:ext cx="3720049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1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1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1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3. ARIMA Model</a:t>
            </a:r>
            <a:endParaRPr sz="2500"/>
          </a:p>
        </p:txBody>
      </p:sp>
      <p:sp>
        <p:nvSpPr>
          <p:cNvPr id="586" name="Google Shape;586;p61"/>
          <p:cNvSpPr txBox="1">
            <a:spLocks noGrp="1"/>
          </p:cNvSpPr>
          <p:nvPr>
            <p:ph type="subTitle" idx="3"/>
          </p:nvPr>
        </p:nvSpPr>
        <p:spPr>
          <a:xfrm>
            <a:off x="4374675" y="2599750"/>
            <a:ext cx="4096200" cy="2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>
                <a:latin typeface="Jost"/>
                <a:ea typeface="Jost"/>
                <a:cs typeface="Jost"/>
                <a:sym typeface="Jost"/>
              </a:rPr>
              <a:t>As shown in the graphs above, although the normal ARIMA model successfully forecasted electricity consumption values, it shows </a:t>
            </a:r>
            <a:r>
              <a:rPr lang="en" sz="1050">
                <a:latin typeface="Jost"/>
                <a:ea typeface="Jost"/>
                <a:cs typeface="Jost"/>
                <a:sym typeface="Jost"/>
              </a:rPr>
              <a:t>limited predictions for gas and water</a:t>
            </a:r>
            <a:r>
              <a:rPr lang="en" sz="1050" b="0">
                <a:latin typeface="Jost"/>
                <a:ea typeface="Jost"/>
                <a:cs typeface="Jost"/>
                <a:sym typeface="Jost"/>
              </a:rPr>
              <a:t>.</a:t>
            </a: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>
                <a:latin typeface="Jost"/>
                <a:ea typeface="Jost"/>
                <a:cs typeface="Jost"/>
                <a:sym typeface="Jost"/>
              </a:rPr>
              <a:t>This shows that the </a:t>
            </a:r>
            <a:r>
              <a:rPr lang="en" sz="1050" u="sng">
                <a:latin typeface="Jost"/>
                <a:ea typeface="Jost"/>
                <a:cs typeface="Jost"/>
                <a:sym typeface="Jost"/>
              </a:rPr>
              <a:t>normal ARIMA is not an ideal model</a:t>
            </a:r>
            <a:r>
              <a:rPr lang="en" sz="1050" b="0">
                <a:latin typeface="Jost"/>
                <a:ea typeface="Jost"/>
                <a:cs typeface="Jost"/>
                <a:sym typeface="Jost"/>
              </a:rPr>
              <a:t> for this analysis as: </a:t>
            </a: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>
                <a:latin typeface="Jost"/>
                <a:ea typeface="Jost"/>
                <a:cs typeface="Jost"/>
                <a:sym typeface="Jost"/>
              </a:rPr>
              <a:t>It assumes that the relationship between past and future values of the time series is linear, as shown in the gas and water consumption plots.</a:t>
            </a:r>
            <a:endParaRPr sz="1050">
              <a:latin typeface="Jost"/>
              <a:ea typeface="Jost"/>
              <a:cs typeface="Jost"/>
              <a:sym typeface="Jost"/>
            </a:endParaRPr>
          </a:p>
          <a:p>
            <a:pPr marL="914400" lvl="1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Font typeface="Jost"/>
              <a:buChar char="-"/>
            </a:pPr>
            <a:r>
              <a:rPr lang="en" sz="1050" b="0">
                <a:latin typeface="Jost"/>
                <a:ea typeface="Jost"/>
                <a:cs typeface="Jost"/>
                <a:sym typeface="Jost"/>
              </a:rPr>
              <a:t>It cannot handle seasonality very well. </a:t>
            </a:r>
            <a:endParaRPr sz="10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Jost"/>
              <a:ea typeface="Jost"/>
              <a:cs typeface="Jost"/>
              <a:sym typeface="Jost"/>
            </a:endParaRPr>
          </a:p>
        </p:txBody>
      </p:sp>
      <p:pic>
        <p:nvPicPr>
          <p:cNvPr id="587" name="Google Shape;5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5" y="1137425"/>
            <a:ext cx="3720049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8" name="Google Shape;5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00" y="1137425"/>
            <a:ext cx="3720050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9" name="Google Shape;58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225" y="2875225"/>
            <a:ext cx="3720052" cy="1211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TABLE OF CONTENTS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title" idx="3"/>
          </p:nvPr>
        </p:nvSpPr>
        <p:spPr>
          <a:xfrm>
            <a:off x="6827250" y="1603004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title" idx="4"/>
          </p:nvPr>
        </p:nvSpPr>
        <p:spPr>
          <a:xfrm>
            <a:off x="1559200" y="1603100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0" name="Google Shape;280;p35"/>
          <p:cNvSpPr txBox="1">
            <a:spLocks noGrp="1"/>
          </p:cNvSpPr>
          <p:nvPr>
            <p:ph type="title" idx="5"/>
          </p:nvPr>
        </p:nvSpPr>
        <p:spPr>
          <a:xfrm>
            <a:off x="2860263" y="3301792"/>
            <a:ext cx="8076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 idx="6"/>
          </p:nvPr>
        </p:nvSpPr>
        <p:spPr>
          <a:xfrm>
            <a:off x="4211425" y="1603095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title" idx="7"/>
          </p:nvPr>
        </p:nvSpPr>
        <p:spPr>
          <a:xfrm>
            <a:off x="5512488" y="3301791"/>
            <a:ext cx="734700" cy="447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subTitle" idx="8"/>
          </p:nvPr>
        </p:nvSpPr>
        <p:spPr>
          <a:xfrm>
            <a:off x="720000" y="2170538"/>
            <a:ext cx="2486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EDA</a:t>
            </a:r>
            <a:endParaRPr sz="1700"/>
          </a:p>
        </p:txBody>
      </p:sp>
      <p:sp>
        <p:nvSpPr>
          <p:cNvPr id="284" name="Google Shape;284;p35"/>
          <p:cNvSpPr txBox="1">
            <a:spLocks noGrp="1"/>
          </p:cNvSpPr>
          <p:nvPr>
            <p:ph type="subTitle" idx="9"/>
          </p:nvPr>
        </p:nvSpPr>
        <p:spPr>
          <a:xfrm>
            <a:off x="3335775" y="2072175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DATA PRE-PROCESSING</a:t>
            </a:r>
            <a:endParaRPr sz="1700"/>
          </a:p>
        </p:txBody>
      </p:sp>
      <p:sp>
        <p:nvSpPr>
          <p:cNvPr id="285" name="Google Shape;285;p35"/>
          <p:cNvSpPr txBox="1">
            <a:spLocks noGrp="1"/>
          </p:cNvSpPr>
          <p:nvPr>
            <p:ph type="subTitle" idx="13"/>
          </p:nvPr>
        </p:nvSpPr>
        <p:spPr>
          <a:xfrm>
            <a:off x="5951550" y="2072163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ANALYSIS OF TIME SERIES</a:t>
            </a:r>
            <a:endParaRPr sz="1700"/>
          </a:p>
        </p:txBody>
      </p:sp>
      <p:sp>
        <p:nvSpPr>
          <p:cNvPr id="286" name="Google Shape;286;p35"/>
          <p:cNvSpPr txBox="1">
            <a:spLocks noGrp="1"/>
          </p:cNvSpPr>
          <p:nvPr>
            <p:ph type="subTitle" idx="14"/>
          </p:nvPr>
        </p:nvSpPr>
        <p:spPr>
          <a:xfrm>
            <a:off x="2021063" y="3770950"/>
            <a:ext cx="24861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BUILD MODELS AND EVALUATION</a:t>
            </a:r>
            <a:endParaRPr sz="170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5"/>
          </p:nvPr>
        </p:nvSpPr>
        <p:spPr>
          <a:xfrm>
            <a:off x="4778250" y="3770950"/>
            <a:ext cx="22032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FORECAST </a:t>
            </a:r>
            <a:endParaRPr sz="17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FUTURE </a:t>
            </a:r>
            <a:endParaRPr sz="1700"/>
          </a:p>
        </p:txBody>
      </p:sp>
      <p:sp>
        <p:nvSpPr>
          <p:cNvPr id="288" name="Google Shape;288;p35"/>
          <p:cNvSpPr/>
          <p:nvPr/>
        </p:nvSpPr>
        <p:spPr>
          <a:xfrm rot="-9313051">
            <a:off x="-906651" y="-793898"/>
            <a:ext cx="2290216" cy="2234649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2"/>
          <p:cNvSpPr/>
          <p:nvPr/>
        </p:nvSpPr>
        <p:spPr>
          <a:xfrm rot="-6146075">
            <a:off x="-1586102" y="-974259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62"/>
          <p:cNvSpPr/>
          <p:nvPr/>
        </p:nvSpPr>
        <p:spPr>
          <a:xfrm rot="-6145876">
            <a:off x="7765545" y="3866182"/>
            <a:ext cx="2140586" cy="2140586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2"/>
          <p:cNvSpPr/>
          <p:nvPr/>
        </p:nvSpPr>
        <p:spPr>
          <a:xfrm rot="6443641" flipH="1">
            <a:off x="-718736" y="-257622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2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4. Seasonal ARIMA Model</a:t>
            </a:r>
            <a:endParaRPr sz="2500"/>
          </a:p>
        </p:txBody>
      </p:sp>
      <p:pic>
        <p:nvPicPr>
          <p:cNvPr id="598" name="Google Shape;5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88" y="1159275"/>
            <a:ext cx="3594932" cy="14678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9" name="Google Shape;5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988" y="3074100"/>
            <a:ext cx="3594926" cy="14678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0" name="Google Shape;60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62" y="3074100"/>
            <a:ext cx="3608402" cy="146788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1" name="Google Shape;601;p62"/>
          <p:cNvSpPr txBox="1">
            <a:spLocks noGrp="1"/>
          </p:cNvSpPr>
          <p:nvPr>
            <p:ph type="subTitle" idx="3"/>
          </p:nvPr>
        </p:nvSpPr>
        <p:spPr>
          <a:xfrm>
            <a:off x="4470500" y="1159275"/>
            <a:ext cx="40962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Jost"/>
              <a:buChar char="-"/>
            </a:pPr>
            <a:r>
              <a:rPr lang="en" sz="1350" b="0">
                <a:latin typeface="Jost"/>
                <a:ea typeface="Jost"/>
                <a:cs typeface="Jost"/>
                <a:sym typeface="Jost"/>
              </a:rPr>
              <a:t>As shown, the seasonal ARIMA is more accurate in forecasting future energy consumption values, as compared to the normal ARIMA model, </a:t>
            </a:r>
            <a:r>
              <a:rPr lang="en" sz="1350">
                <a:latin typeface="Jost"/>
                <a:ea typeface="Jost"/>
                <a:cs typeface="Jost"/>
                <a:sym typeface="Jost"/>
              </a:rPr>
              <a:t>including seasonality patterns</a:t>
            </a:r>
            <a:r>
              <a:rPr lang="en" sz="1350" b="0">
                <a:latin typeface="Jost"/>
                <a:ea typeface="Jost"/>
                <a:cs typeface="Jost"/>
                <a:sym typeface="Jost"/>
              </a:rPr>
              <a:t>. </a:t>
            </a:r>
            <a:endParaRPr sz="13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 b="0">
              <a:latin typeface="Jost"/>
              <a:ea typeface="Jost"/>
              <a:cs typeface="Jost"/>
              <a:sym typeface="Jos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3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3"/>
          <p:cNvSpPr/>
          <p:nvPr/>
        </p:nvSpPr>
        <p:spPr>
          <a:xfrm>
            <a:off x="398513" y="-9938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63"/>
          <p:cNvCxnSpPr/>
          <p:nvPr/>
        </p:nvCxnSpPr>
        <p:spPr>
          <a:xfrm>
            <a:off x="0" y="3887188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63"/>
          <p:cNvSpPr txBox="1">
            <a:spLocks noGrp="1"/>
          </p:cNvSpPr>
          <p:nvPr>
            <p:ph type="title" idx="4294967295"/>
          </p:nvPr>
        </p:nvSpPr>
        <p:spPr>
          <a:xfrm>
            <a:off x="3658950" y="1145425"/>
            <a:ext cx="1826100" cy="1155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05</a:t>
            </a:r>
            <a:endParaRPr sz="6000"/>
          </a:p>
        </p:txBody>
      </p:sp>
      <p:sp>
        <p:nvSpPr>
          <p:cNvPr id="610" name="Google Shape;610;p63"/>
          <p:cNvSpPr txBox="1">
            <a:spLocks noGrp="1"/>
          </p:cNvSpPr>
          <p:nvPr>
            <p:ph type="subTitle" idx="4294967295"/>
          </p:nvPr>
        </p:nvSpPr>
        <p:spPr>
          <a:xfrm>
            <a:off x="1556100" y="2439974"/>
            <a:ext cx="6031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 b="1"/>
              <a:t>Forecast Future </a:t>
            </a:r>
            <a:endParaRPr sz="40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Making predictions for the next 3 years</a:t>
            </a:r>
            <a:endParaRPr sz="2500"/>
          </a:p>
        </p:txBody>
      </p:sp>
      <p:pic>
        <p:nvPicPr>
          <p:cNvPr id="616" name="Google Shape;6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03325"/>
            <a:ext cx="3678377" cy="126527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7" name="Google Shape;61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625" y="1203326"/>
            <a:ext cx="3678374" cy="1265274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950" y="3036525"/>
            <a:ext cx="3816125" cy="12652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5"/>
          <p:cNvSpPr/>
          <p:nvPr/>
        </p:nvSpPr>
        <p:spPr>
          <a:xfrm rot="-9313270">
            <a:off x="7843189" y="4008014"/>
            <a:ext cx="649938" cy="634098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5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Final Insights</a:t>
            </a:r>
            <a:endParaRPr sz="2500"/>
          </a:p>
        </p:txBody>
      </p:sp>
      <p:sp>
        <p:nvSpPr>
          <p:cNvPr id="625" name="Google Shape;625;p65"/>
          <p:cNvSpPr txBox="1"/>
          <p:nvPr/>
        </p:nvSpPr>
        <p:spPr>
          <a:xfrm>
            <a:off x="1226850" y="1218750"/>
            <a:ext cx="6690300" cy="2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I used ES and SES models to capture underlying trends and seasonality in the dataset. </a:t>
            </a: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I also used ARIMA and SARIMAX (includes seasonality), which consider both the historical values and their relationships to forecast future consumption.</a:t>
            </a: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The ARIMA model enabled me to capture the non-seasonal patterns present in the data, while the SARIMA model further incorporated the seasonality component, leading to more accurate predictions. </a:t>
            </a: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In conclusion, I learnt that different models have different limitations and strengths.</a:t>
            </a: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In this analysis, seasonal ES and seasonal ARIMA provided better results.</a:t>
            </a:r>
            <a:endParaRPr sz="1200">
              <a:latin typeface="Jost"/>
              <a:ea typeface="Jost"/>
              <a:cs typeface="Jost"/>
              <a:sym typeface="Jos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t"/>
              <a:buChar char="●"/>
            </a:pPr>
            <a:r>
              <a:rPr lang="en" sz="1200">
                <a:latin typeface="Jost"/>
                <a:ea typeface="Jost"/>
                <a:cs typeface="Jost"/>
                <a:sym typeface="Jost"/>
              </a:rPr>
              <a:t>Seasonal ARIMA seems to be the best at forecasting future values, predicting fluctuations in water and electricity consumption values, while an increase in gas consumption values over time. </a:t>
            </a:r>
            <a:endParaRPr sz="1200">
              <a:latin typeface="Jost"/>
              <a:ea typeface="Jost"/>
              <a:cs typeface="Jost"/>
              <a:sym typeface="Jos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86"/>
          <p:cNvGrpSpPr/>
          <p:nvPr/>
        </p:nvGrpSpPr>
        <p:grpSpPr>
          <a:xfrm>
            <a:off x="935096" y="945495"/>
            <a:ext cx="6823734" cy="3252508"/>
            <a:chOff x="7325425" y="2612425"/>
            <a:chExt cx="1088888" cy="1088888"/>
          </a:xfrm>
        </p:grpSpPr>
        <p:sp>
          <p:nvSpPr>
            <p:cNvPr id="830" name="Google Shape;830;p86"/>
            <p:cNvSpPr/>
            <p:nvPr/>
          </p:nvSpPr>
          <p:spPr>
            <a:xfrm>
              <a:off x="7325425" y="2612425"/>
              <a:ext cx="909000" cy="9090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6"/>
            <p:cNvSpPr/>
            <p:nvPr/>
          </p:nvSpPr>
          <p:spPr>
            <a:xfrm>
              <a:off x="7505313" y="2792313"/>
              <a:ext cx="909000" cy="909000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" name="Google Shape;832;p86"/>
          <p:cNvSpPr txBox="1">
            <a:spLocks noGrp="1"/>
          </p:cNvSpPr>
          <p:nvPr>
            <p:ph type="title"/>
          </p:nvPr>
        </p:nvSpPr>
        <p:spPr>
          <a:xfrm>
            <a:off x="2347950" y="2182150"/>
            <a:ext cx="4448100" cy="8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5000"/>
              <a:t>Thank you</a:t>
            </a:r>
            <a:r>
              <a:rPr lang="en" sz="5000">
                <a:solidFill>
                  <a:schemeClr val="accent1"/>
                </a:solidFill>
              </a:rPr>
              <a:t>!</a:t>
            </a:r>
            <a:endParaRPr sz="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6"/>
          <p:cNvSpPr/>
          <p:nvPr/>
        </p:nvSpPr>
        <p:spPr>
          <a:xfrm>
            <a:off x="398513" y="-9938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36"/>
          <p:cNvCxnSpPr/>
          <p:nvPr/>
        </p:nvCxnSpPr>
        <p:spPr>
          <a:xfrm>
            <a:off x="0" y="3887188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6"/>
          <p:cNvSpPr txBox="1">
            <a:spLocks noGrp="1"/>
          </p:cNvSpPr>
          <p:nvPr>
            <p:ph type="title" idx="4294967295"/>
          </p:nvPr>
        </p:nvSpPr>
        <p:spPr>
          <a:xfrm>
            <a:off x="3658950" y="1145425"/>
            <a:ext cx="1826100" cy="1155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01</a:t>
            </a:r>
            <a:endParaRPr sz="6000"/>
          </a:p>
        </p:txBody>
      </p:sp>
      <p:sp>
        <p:nvSpPr>
          <p:cNvPr id="297" name="Google Shape;297;p36"/>
          <p:cNvSpPr txBox="1">
            <a:spLocks noGrp="1"/>
          </p:cNvSpPr>
          <p:nvPr>
            <p:ph type="subTitle" idx="4294967295"/>
          </p:nvPr>
        </p:nvSpPr>
        <p:spPr>
          <a:xfrm>
            <a:off x="2477100" y="2469825"/>
            <a:ext cx="4189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 b="1"/>
              <a:t>Exploratory Data Analysis (EDA)</a:t>
            </a:r>
            <a:endParaRPr sz="4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Exploratory Data Analysis (EDA)</a:t>
            </a:r>
            <a:endParaRPr sz="2500"/>
          </a:p>
        </p:txBody>
      </p:sp>
      <p:sp>
        <p:nvSpPr>
          <p:cNvPr id="303" name="Google Shape;303;p37"/>
          <p:cNvSpPr txBox="1">
            <a:spLocks noGrp="1"/>
          </p:cNvSpPr>
          <p:nvPr>
            <p:ph type="subTitle" idx="1"/>
          </p:nvPr>
        </p:nvSpPr>
        <p:spPr>
          <a:xfrm>
            <a:off x="4660500" y="1376250"/>
            <a:ext cx="3763500" cy="26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Contains numerical and categorical (DATE) variables.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The DATE column is not the index.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Albert Sans"/>
              <a:buChar char="●"/>
            </a:pPr>
            <a:r>
              <a:rPr lang="en" sz="1200">
                <a:solidFill>
                  <a:srgbClr val="2A362D"/>
                </a:solidFill>
              </a:rPr>
              <a:t>The DATE column is of </a:t>
            </a:r>
            <a:r>
              <a:rPr lang="en" sz="1200" b="1">
                <a:solidFill>
                  <a:srgbClr val="2A362D"/>
                </a:solidFill>
              </a:rPr>
              <a:t>DD/MM/YYYY </a:t>
            </a:r>
            <a:r>
              <a:rPr lang="en" sz="1200">
                <a:solidFill>
                  <a:srgbClr val="2A362D"/>
                </a:solidFill>
              </a:rPr>
              <a:t>format.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Data is arranged in chronological order.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Albert Sans"/>
              <a:buChar char="●"/>
            </a:pPr>
            <a:r>
              <a:rPr lang="en" sz="1200" b="1">
                <a:solidFill>
                  <a:srgbClr val="2A362D"/>
                </a:solidFill>
              </a:rPr>
              <a:t>Starting</a:t>
            </a:r>
            <a:r>
              <a:rPr lang="en" sz="1200">
                <a:solidFill>
                  <a:srgbClr val="2A362D"/>
                </a:solidFill>
              </a:rPr>
              <a:t> date: 1/1/1990.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Albert Sans"/>
              <a:buChar char="●"/>
            </a:pPr>
            <a:r>
              <a:rPr lang="en" sz="1200" b="1">
                <a:solidFill>
                  <a:srgbClr val="2A362D"/>
                </a:solidFill>
              </a:rPr>
              <a:t>Ending</a:t>
            </a:r>
            <a:r>
              <a:rPr lang="en" sz="1200">
                <a:solidFill>
                  <a:srgbClr val="2A362D"/>
                </a:solidFill>
              </a:rPr>
              <a:t> date: 1/1/2023.</a:t>
            </a:r>
            <a:endParaRPr sz="1200">
              <a:solidFill>
                <a:srgbClr val="2A36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397 rows and 4 columns.</a:t>
            </a:r>
            <a:endParaRPr sz="1200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 b="1">
                <a:solidFill>
                  <a:srgbClr val="2A362D"/>
                </a:solidFill>
              </a:rPr>
              <a:t>No null, missing, or duplicated values.</a:t>
            </a:r>
            <a:endParaRPr sz="1200" b="1">
              <a:solidFill>
                <a:srgbClr val="2A362D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2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Presence of outliers in the Gas Consumption (tons) and Water Consumption (tons) columns.</a:t>
            </a:r>
            <a:endParaRPr sz="1200">
              <a:solidFill>
                <a:srgbClr val="2A36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79150"/>
            <a:ext cx="3557174" cy="1058350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2897375"/>
            <a:ext cx="3557176" cy="1058350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Exploratory Data Analysis (EDA)</a:t>
            </a:r>
            <a:endParaRPr sz="2500"/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720000" y="2984725"/>
            <a:ext cx="7704000" cy="16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400"/>
              <a:buFont typeface="Jost"/>
              <a:buChar char="●"/>
            </a:pPr>
            <a:r>
              <a:rPr lang="en" sz="1200">
                <a:solidFill>
                  <a:srgbClr val="2A362D"/>
                </a:solidFill>
              </a:rPr>
              <a:t>On average, 24 tons of gas, 888 MWh of electricity, and 485 tons of water is consumed.</a:t>
            </a:r>
            <a:endParaRPr sz="1200">
              <a:solidFill>
                <a:srgbClr val="2A362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A362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400"/>
              <a:buFont typeface="Albert Sans"/>
              <a:buChar char="●"/>
            </a:pPr>
            <a:r>
              <a:rPr lang="en" sz="1200">
                <a:solidFill>
                  <a:srgbClr val="2A362D"/>
                </a:solidFill>
              </a:rPr>
              <a:t>The </a:t>
            </a:r>
            <a:r>
              <a:rPr lang="en" sz="1200" u="sng">
                <a:solidFill>
                  <a:srgbClr val="2A362D"/>
                </a:solidFill>
              </a:rPr>
              <a:t>median</a:t>
            </a:r>
            <a:r>
              <a:rPr lang="en" sz="1200">
                <a:solidFill>
                  <a:srgbClr val="2A362D"/>
                </a:solidFill>
              </a:rPr>
              <a:t> of </a:t>
            </a:r>
            <a:r>
              <a:rPr lang="en" sz="1200" b="1">
                <a:solidFill>
                  <a:srgbClr val="2A362D"/>
                </a:solidFill>
              </a:rPr>
              <a:t>Gas</a:t>
            </a:r>
            <a:r>
              <a:rPr lang="en" sz="1200">
                <a:solidFill>
                  <a:srgbClr val="2A362D"/>
                </a:solidFill>
              </a:rPr>
              <a:t> Consumption and </a:t>
            </a:r>
            <a:r>
              <a:rPr lang="en" sz="1200" b="1">
                <a:solidFill>
                  <a:srgbClr val="2A362D"/>
                </a:solidFill>
              </a:rPr>
              <a:t>Water</a:t>
            </a:r>
            <a:r>
              <a:rPr lang="en" sz="1200">
                <a:solidFill>
                  <a:srgbClr val="2A362D"/>
                </a:solidFill>
              </a:rPr>
              <a:t> Consumption </a:t>
            </a:r>
            <a:r>
              <a:rPr lang="en" sz="1200" b="1">
                <a:solidFill>
                  <a:srgbClr val="2A362D"/>
                </a:solidFill>
              </a:rPr>
              <a:t>do not differ</a:t>
            </a:r>
            <a:r>
              <a:rPr lang="en" sz="1200">
                <a:solidFill>
                  <a:srgbClr val="2A362D"/>
                </a:solidFill>
              </a:rPr>
              <a:t> much from the mean, suggesting</a:t>
            </a:r>
            <a:r>
              <a:rPr lang="en" sz="1200" b="1">
                <a:solidFill>
                  <a:srgbClr val="2A362D"/>
                </a:solidFill>
              </a:rPr>
              <a:t> normal </a:t>
            </a:r>
            <a:r>
              <a:rPr lang="en" sz="1200">
                <a:solidFill>
                  <a:srgbClr val="2A362D"/>
                </a:solidFill>
              </a:rPr>
              <a:t>distributions.</a:t>
            </a:r>
            <a:endParaRPr sz="1200">
              <a:solidFill>
                <a:srgbClr val="2A362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A362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400"/>
              <a:buFont typeface="Albert Sans"/>
              <a:buChar char="●"/>
            </a:pPr>
            <a:r>
              <a:rPr lang="en" sz="1200">
                <a:solidFill>
                  <a:srgbClr val="2A362D"/>
                </a:solidFill>
              </a:rPr>
              <a:t>The </a:t>
            </a:r>
            <a:r>
              <a:rPr lang="en" sz="1200" u="sng">
                <a:solidFill>
                  <a:srgbClr val="2A362D"/>
                </a:solidFill>
              </a:rPr>
              <a:t>median</a:t>
            </a:r>
            <a:r>
              <a:rPr lang="en" sz="1200">
                <a:solidFill>
                  <a:srgbClr val="2A362D"/>
                </a:solidFill>
              </a:rPr>
              <a:t> of </a:t>
            </a:r>
            <a:r>
              <a:rPr lang="en" sz="1200" b="1">
                <a:solidFill>
                  <a:srgbClr val="2A362D"/>
                </a:solidFill>
              </a:rPr>
              <a:t>Electricity</a:t>
            </a:r>
            <a:r>
              <a:rPr lang="en" sz="1200">
                <a:solidFill>
                  <a:srgbClr val="2A362D"/>
                </a:solidFill>
              </a:rPr>
              <a:t> Consumption </a:t>
            </a:r>
            <a:r>
              <a:rPr lang="en" sz="1200" b="1">
                <a:solidFill>
                  <a:srgbClr val="2A362D"/>
                </a:solidFill>
              </a:rPr>
              <a:t>differs most </a:t>
            </a:r>
            <a:r>
              <a:rPr lang="en" sz="1200">
                <a:solidFill>
                  <a:srgbClr val="2A362D"/>
                </a:solidFill>
              </a:rPr>
              <a:t>from the mean, indicating </a:t>
            </a:r>
            <a:r>
              <a:rPr lang="en" sz="1200" b="1">
                <a:solidFill>
                  <a:srgbClr val="2A362D"/>
                </a:solidFill>
              </a:rPr>
              <a:t>not normal </a:t>
            </a:r>
            <a:r>
              <a:rPr lang="en" sz="1200">
                <a:solidFill>
                  <a:srgbClr val="2A362D"/>
                </a:solidFill>
              </a:rPr>
              <a:t>distribution. </a:t>
            </a:r>
            <a:endParaRPr sz="1200">
              <a:solidFill>
                <a:srgbClr val="2A36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675" y="1043512"/>
            <a:ext cx="3928661" cy="1784525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398513" y="-9938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39"/>
          <p:cNvCxnSpPr/>
          <p:nvPr/>
        </p:nvCxnSpPr>
        <p:spPr>
          <a:xfrm>
            <a:off x="0" y="3887188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39"/>
          <p:cNvSpPr txBox="1">
            <a:spLocks noGrp="1"/>
          </p:cNvSpPr>
          <p:nvPr>
            <p:ph type="title" idx="4294967295"/>
          </p:nvPr>
        </p:nvSpPr>
        <p:spPr>
          <a:xfrm>
            <a:off x="3658950" y="1145425"/>
            <a:ext cx="1826100" cy="1155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02</a:t>
            </a:r>
            <a:endParaRPr sz="6000"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4294967295"/>
          </p:nvPr>
        </p:nvSpPr>
        <p:spPr>
          <a:xfrm>
            <a:off x="2477100" y="2469825"/>
            <a:ext cx="4189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 b="1"/>
              <a:t>Data Pre-Processing</a:t>
            </a:r>
            <a:endParaRPr sz="4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/>
          <p:nvPr/>
        </p:nvSpPr>
        <p:spPr>
          <a:xfrm rot="6443641" flipH="1">
            <a:off x="-199311" y="3637953"/>
            <a:ext cx="1292716" cy="1699625"/>
          </a:xfrm>
          <a:custGeom>
            <a:avLst/>
            <a:gdLst/>
            <a:ahLst/>
            <a:cxnLst/>
            <a:rect l="l" t="t" r="r" b="b"/>
            <a:pathLst>
              <a:path w="31839" h="67984" extrusionOk="0">
                <a:moveTo>
                  <a:pt x="1240" y="971"/>
                </a:moveTo>
                <a:cubicBezTo>
                  <a:pt x="5084" y="-5103"/>
                  <a:pt x="30455" y="19884"/>
                  <a:pt x="31685" y="30955"/>
                </a:cubicBezTo>
                <a:cubicBezTo>
                  <a:pt x="32915" y="42026"/>
                  <a:pt x="13694" y="72395"/>
                  <a:pt x="8620" y="67398"/>
                </a:cubicBezTo>
                <a:cubicBezTo>
                  <a:pt x="3546" y="62401"/>
                  <a:pt x="-2604" y="7045"/>
                  <a:pt x="1240" y="9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5000">
                <a:schemeClr val="accent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1"/>
          </p:nvPr>
        </p:nvSpPr>
        <p:spPr>
          <a:xfrm>
            <a:off x="622600" y="1334800"/>
            <a:ext cx="3239700" cy="1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Handling categorical </a:t>
            </a:r>
            <a:r>
              <a:rPr lang="en" sz="1500" b="1"/>
              <a:t>DATE </a:t>
            </a:r>
            <a:r>
              <a:rPr lang="en" sz="1500"/>
              <a:t>variable:</a:t>
            </a:r>
            <a:endParaRPr sz="15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600"/>
              <a:buFont typeface="Albert Sans"/>
              <a:buChar char="●"/>
            </a:pPr>
            <a:r>
              <a:rPr lang="en" sz="1400">
                <a:solidFill>
                  <a:srgbClr val="2A362D"/>
                </a:solidFill>
              </a:rPr>
              <a:t>Converted the data type to datetime, with format of </a:t>
            </a:r>
            <a:r>
              <a:rPr lang="en" sz="1400" b="1">
                <a:solidFill>
                  <a:srgbClr val="2A362D"/>
                </a:solidFill>
              </a:rPr>
              <a:t>‘%d/%m/%Y’</a:t>
            </a:r>
            <a:r>
              <a:rPr lang="en" sz="1400">
                <a:solidFill>
                  <a:srgbClr val="2A362D"/>
                </a:solidFill>
              </a:rPr>
              <a:t>.</a:t>
            </a:r>
            <a:endParaRPr sz="1400">
              <a:solidFill>
                <a:srgbClr val="2A362D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600"/>
              <a:buFont typeface="Jost"/>
              <a:buChar char="●"/>
            </a:pPr>
            <a:r>
              <a:rPr lang="en" sz="1400">
                <a:solidFill>
                  <a:srgbClr val="2A362D"/>
                </a:solidFill>
              </a:rPr>
              <a:t>Created time series index.</a:t>
            </a:r>
            <a:endParaRPr sz="1400">
              <a:solidFill>
                <a:srgbClr val="2A362D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362D"/>
              </a:buClr>
              <a:buSzPts val="1400"/>
              <a:buFont typeface="Albert Sans"/>
              <a:buChar char="●"/>
            </a:pPr>
            <a:r>
              <a:rPr lang="en" sz="1400">
                <a:solidFill>
                  <a:srgbClr val="2A362D"/>
                </a:solidFill>
              </a:rPr>
              <a:t>All variables are now suitable for forecasting. </a:t>
            </a:r>
            <a:endParaRPr sz="1400">
              <a:solidFill>
                <a:srgbClr val="2A362D"/>
              </a:solidFill>
            </a:endParaRPr>
          </a:p>
        </p:txBody>
      </p:sp>
      <p:sp>
        <p:nvSpPr>
          <p:cNvPr id="328" name="Google Shape;328;p40"/>
          <p:cNvSpPr/>
          <p:nvPr/>
        </p:nvSpPr>
        <p:spPr>
          <a:xfrm>
            <a:off x="7618675" y="-1329000"/>
            <a:ext cx="2486100" cy="2486100"/>
          </a:xfrm>
          <a:prstGeom prst="donut">
            <a:avLst>
              <a:gd name="adj" fmla="val 15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/>
          <p:nvPr/>
        </p:nvSpPr>
        <p:spPr>
          <a:xfrm rot="-6145876">
            <a:off x="7870320" y="4005757"/>
            <a:ext cx="2140586" cy="2140586"/>
          </a:xfrm>
          <a:prstGeom prst="ellipse">
            <a:avLst/>
          </a:prstGeom>
          <a:solidFill>
            <a:srgbClr val="FFFFFF">
              <a:alpha val="61568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0"/>
          <p:cNvSpPr/>
          <p:nvPr/>
        </p:nvSpPr>
        <p:spPr>
          <a:xfrm rot="-8707616">
            <a:off x="8693840" y="4241072"/>
            <a:ext cx="1894150" cy="1894150"/>
          </a:xfrm>
          <a:prstGeom prst="donut">
            <a:avLst>
              <a:gd name="adj" fmla="val 213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720000" y="314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Data Pre-Processing</a:t>
            </a:r>
            <a:endParaRPr sz="2500"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450" y="1081150"/>
            <a:ext cx="3680976" cy="367000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450" y="1643862"/>
            <a:ext cx="3680975" cy="1240280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450" y="3079850"/>
            <a:ext cx="3680975" cy="1741675"/>
          </a:xfrm>
          <a:prstGeom prst="rect">
            <a:avLst/>
          </a:prstGeom>
          <a:noFill/>
          <a:ln w="9525" cap="flat" cmpd="sng">
            <a:solidFill>
              <a:srgbClr val="2A362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/>
          <p:nvPr/>
        </p:nvSpPr>
        <p:spPr>
          <a:xfrm rot="-6146075">
            <a:off x="-1409877" y="-1742334"/>
            <a:ext cx="3027518" cy="3027518"/>
          </a:xfrm>
          <a:prstGeom prst="ellipse">
            <a:avLst/>
          </a:prstGeom>
          <a:solidFill>
            <a:srgbClr val="FFFFFF">
              <a:alpha val="61570"/>
            </a:srgbClr>
          </a:solidFill>
          <a:ln>
            <a:noFill/>
          </a:ln>
          <a:effectLst>
            <a:outerShdw blurRad="185738" dist="28575" dir="4440000" algn="bl" rotWithShape="0">
              <a:schemeClr val="dk2">
                <a:alpha val="1882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398513" y="-993875"/>
            <a:ext cx="1868400" cy="18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41"/>
          <p:cNvCxnSpPr/>
          <p:nvPr/>
        </p:nvCxnSpPr>
        <p:spPr>
          <a:xfrm>
            <a:off x="0" y="3887188"/>
            <a:ext cx="435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2" name="Google Shape;342;p41"/>
          <p:cNvSpPr txBox="1">
            <a:spLocks noGrp="1"/>
          </p:cNvSpPr>
          <p:nvPr>
            <p:ph type="title" idx="4294967295"/>
          </p:nvPr>
        </p:nvSpPr>
        <p:spPr>
          <a:xfrm>
            <a:off x="3658950" y="1145425"/>
            <a:ext cx="1826100" cy="1155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6000"/>
              <a:t>03</a:t>
            </a:r>
            <a:endParaRPr sz="6000"/>
          </a:p>
        </p:txBody>
      </p:sp>
      <p:sp>
        <p:nvSpPr>
          <p:cNvPr id="343" name="Google Shape;343;p41"/>
          <p:cNvSpPr txBox="1">
            <a:spLocks noGrp="1"/>
          </p:cNvSpPr>
          <p:nvPr>
            <p:ph type="subTitle" idx="4294967295"/>
          </p:nvPr>
        </p:nvSpPr>
        <p:spPr>
          <a:xfrm>
            <a:off x="2477100" y="2469825"/>
            <a:ext cx="4189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 b="1"/>
              <a:t>Time Series Analysis</a:t>
            </a:r>
            <a:endParaRPr sz="40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oung Apprentice Job Description by Slidesgo">
  <a:themeElements>
    <a:clrScheme name="Simple Light">
      <a:dk1>
        <a:srgbClr val="FFFFFF"/>
      </a:dk1>
      <a:lt1>
        <a:srgbClr val="191919"/>
      </a:lt1>
      <a:dk2>
        <a:srgbClr val="595959"/>
      </a:dk2>
      <a:lt2>
        <a:srgbClr val="F3F3F3"/>
      </a:lt2>
      <a:accent1>
        <a:srgbClr val="F2D04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2530</Words>
  <Application>Microsoft Office PowerPoint</Application>
  <PresentationFormat>On-screen Show (16:9)</PresentationFormat>
  <Paragraphs>315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Albert Sans</vt:lpstr>
      <vt:lpstr>Raleway</vt:lpstr>
      <vt:lpstr>PT Sans</vt:lpstr>
      <vt:lpstr>Bebas Neue</vt:lpstr>
      <vt:lpstr>Anaheim</vt:lpstr>
      <vt:lpstr>Montserrat</vt:lpstr>
      <vt:lpstr>Nunito Light</vt:lpstr>
      <vt:lpstr>Arial</vt:lpstr>
      <vt:lpstr>Jost</vt:lpstr>
      <vt:lpstr>Young Apprentice Job Description by Slidesgo</vt:lpstr>
      <vt:lpstr>AIML CA2  Time Series  &amp; Unsupervised Learning</vt:lpstr>
      <vt:lpstr>Time Series (Part A) Use Energy Consumption Dataset to build and train time series models and forecast the gas, electricity, and water consumptions  in the future.  </vt:lpstr>
      <vt:lpstr>TABLE OF CONTENTS</vt:lpstr>
      <vt:lpstr>01</vt:lpstr>
      <vt:lpstr>Exploratory Data Analysis (EDA)</vt:lpstr>
      <vt:lpstr>Exploratory Data Analysis (EDA)</vt:lpstr>
      <vt:lpstr>02</vt:lpstr>
      <vt:lpstr>Data Pre-Processing</vt:lpstr>
      <vt:lpstr>03</vt:lpstr>
      <vt:lpstr>Analyzing Time Series Data</vt:lpstr>
      <vt:lpstr>Analyzing Gas Consumption</vt:lpstr>
      <vt:lpstr>Analyzing Gas Consumption</vt:lpstr>
      <vt:lpstr>Analyzing Gas Consumption</vt:lpstr>
      <vt:lpstr>Analyzing Electricity Consumption</vt:lpstr>
      <vt:lpstr>Analyzing Electricity Consumption</vt:lpstr>
      <vt:lpstr>Analyzing Electricity Consumption</vt:lpstr>
      <vt:lpstr>Analyzing Water Consumption</vt:lpstr>
      <vt:lpstr>Analyzing Water Consumption</vt:lpstr>
      <vt:lpstr>Analyzing Water Consumption</vt:lpstr>
      <vt:lpstr>50%</vt:lpstr>
      <vt:lpstr>25%</vt:lpstr>
      <vt:lpstr>50%</vt:lpstr>
      <vt:lpstr>75%</vt:lpstr>
      <vt:lpstr>100%</vt:lpstr>
      <vt:lpstr>04</vt:lpstr>
      <vt:lpstr>1. Simple Moving Average (Baseline)</vt:lpstr>
      <vt:lpstr>2. Simple Exponential Smoothing</vt:lpstr>
      <vt:lpstr>2. Seasonal Exponential Smoothing</vt:lpstr>
      <vt:lpstr>3. ARIMA Model</vt:lpstr>
      <vt:lpstr>4. Seasonal ARIMA Model</vt:lpstr>
      <vt:lpstr>05</vt:lpstr>
      <vt:lpstr>Making predictions for the next 3 years</vt:lpstr>
      <vt:lpstr>Final 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CA2  Time Series  &amp; Unsupervised Learning</dc:title>
  <cp:lastModifiedBy>ashley peh</cp:lastModifiedBy>
  <cp:revision>1</cp:revision>
  <dcterms:modified xsi:type="dcterms:W3CDTF">2023-10-01T04:17:45Z</dcterms:modified>
</cp:coreProperties>
</file>